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0"/>
  </p:notesMasterIdLst>
  <p:handoutMasterIdLst>
    <p:handoutMasterId r:id="rId81"/>
  </p:handoutMasterIdLst>
  <p:sldIdLst>
    <p:sldId id="322" r:id="rId5"/>
    <p:sldId id="321" r:id="rId6"/>
    <p:sldId id="320" r:id="rId7"/>
    <p:sldId id="263" r:id="rId8"/>
    <p:sldId id="328" r:id="rId9"/>
    <p:sldId id="334" r:id="rId10"/>
    <p:sldId id="280" r:id="rId11"/>
    <p:sldId id="267" r:id="rId12"/>
    <p:sldId id="332" r:id="rId13"/>
    <p:sldId id="307" r:id="rId14"/>
    <p:sldId id="395" r:id="rId15"/>
    <p:sldId id="318" r:id="rId16"/>
    <p:sldId id="384" r:id="rId17"/>
    <p:sldId id="385" r:id="rId18"/>
    <p:sldId id="386" r:id="rId19"/>
    <p:sldId id="359" r:id="rId20"/>
    <p:sldId id="341" r:id="rId21"/>
    <p:sldId id="340" r:id="rId22"/>
    <p:sldId id="343" r:id="rId23"/>
    <p:sldId id="387" r:id="rId24"/>
    <p:sldId id="382" r:id="rId25"/>
    <p:sldId id="342" r:id="rId26"/>
    <p:sldId id="349" r:id="rId27"/>
    <p:sldId id="363" r:id="rId28"/>
    <p:sldId id="388" r:id="rId29"/>
    <p:sldId id="339" r:id="rId30"/>
    <p:sldId id="357" r:id="rId31"/>
    <p:sldId id="344" r:id="rId32"/>
    <p:sldId id="346" r:id="rId33"/>
    <p:sldId id="317" r:id="rId34"/>
    <p:sldId id="335" r:id="rId35"/>
    <p:sldId id="389" r:id="rId36"/>
    <p:sldId id="336" r:id="rId37"/>
    <p:sldId id="290" r:id="rId38"/>
    <p:sldId id="326" r:id="rId39"/>
    <p:sldId id="392" r:id="rId40"/>
    <p:sldId id="327" r:id="rId41"/>
    <p:sldId id="390" r:id="rId42"/>
    <p:sldId id="391" r:id="rId43"/>
    <p:sldId id="345" r:id="rId44"/>
    <p:sldId id="366" r:id="rId45"/>
    <p:sldId id="367" r:id="rId46"/>
    <p:sldId id="365" r:id="rId47"/>
    <p:sldId id="373" r:id="rId48"/>
    <p:sldId id="360" r:id="rId49"/>
    <p:sldId id="355" r:id="rId50"/>
    <p:sldId id="369" r:id="rId51"/>
    <p:sldId id="350" r:id="rId52"/>
    <p:sldId id="381" r:id="rId53"/>
    <p:sldId id="383" r:id="rId54"/>
    <p:sldId id="393" r:id="rId55"/>
    <p:sldId id="378" r:id="rId56"/>
    <p:sldId id="292" r:id="rId57"/>
    <p:sldId id="347" r:id="rId58"/>
    <p:sldId id="348" r:id="rId59"/>
    <p:sldId id="375" r:id="rId60"/>
    <p:sldId id="358" r:id="rId61"/>
    <p:sldId id="361" r:id="rId62"/>
    <p:sldId id="362" r:id="rId63"/>
    <p:sldId id="376" r:id="rId64"/>
    <p:sldId id="356" r:id="rId65"/>
    <p:sldId id="352" r:id="rId66"/>
    <p:sldId id="313" r:id="rId67"/>
    <p:sldId id="377" r:id="rId68"/>
    <p:sldId id="368" r:id="rId69"/>
    <p:sldId id="396" r:id="rId70"/>
    <p:sldId id="354" r:id="rId71"/>
    <p:sldId id="353" r:id="rId72"/>
    <p:sldId id="371" r:id="rId73"/>
    <p:sldId id="351" r:id="rId74"/>
    <p:sldId id="394" r:id="rId75"/>
    <p:sldId id="370" r:id="rId76"/>
    <p:sldId id="310" r:id="rId77"/>
    <p:sldId id="273" r:id="rId78"/>
    <p:sldId id="304" r:id="rId7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1F70E8E-182D-499E-8E8C-A66EC5AB74F7}">
          <p14:sldIdLst>
            <p14:sldId id="322"/>
            <p14:sldId id="321"/>
            <p14:sldId id="320"/>
            <p14:sldId id="263"/>
            <p14:sldId id="328"/>
            <p14:sldId id="334"/>
            <p14:sldId id="280"/>
            <p14:sldId id="267"/>
            <p14:sldId id="332"/>
            <p14:sldId id="307"/>
            <p14:sldId id="395"/>
            <p14:sldId id="318"/>
            <p14:sldId id="384"/>
            <p14:sldId id="385"/>
            <p14:sldId id="386"/>
            <p14:sldId id="359"/>
            <p14:sldId id="341"/>
            <p14:sldId id="340"/>
            <p14:sldId id="343"/>
            <p14:sldId id="387"/>
            <p14:sldId id="382"/>
            <p14:sldId id="342"/>
            <p14:sldId id="349"/>
            <p14:sldId id="363"/>
            <p14:sldId id="388"/>
            <p14:sldId id="339"/>
          </p14:sldIdLst>
        </p14:section>
        <p14:section name="Untitled Section" id="{FE9C10A5-4C3C-4722-8929-A3DD6B899348}">
          <p14:sldIdLst>
            <p14:sldId id="357"/>
            <p14:sldId id="344"/>
            <p14:sldId id="346"/>
            <p14:sldId id="317"/>
            <p14:sldId id="335"/>
            <p14:sldId id="389"/>
            <p14:sldId id="336"/>
            <p14:sldId id="290"/>
            <p14:sldId id="326"/>
            <p14:sldId id="392"/>
            <p14:sldId id="327"/>
            <p14:sldId id="390"/>
            <p14:sldId id="391"/>
            <p14:sldId id="345"/>
            <p14:sldId id="366"/>
            <p14:sldId id="367"/>
            <p14:sldId id="365"/>
            <p14:sldId id="373"/>
            <p14:sldId id="360"/>
            <p14:sldId id="355"/>
            <p14:sldId id="369"/>
            <p14:sldId id="350"/>
            <p14:sldId id="381"/>
            <p14:sldId id="383"/>
            <p14:sldId id="393"/>
            <p14:sldId id="378"/>
            <p14:sldId id="292"/>
            <p14:sldId id="347"/>
            <p14:sldId id="348"/>
            <p14:sldId id="375"/>
            <p14:sldId id="358"/>
            <p14:sldId id="361"/>
            <p14:sldId id="362"/>
            <p14:sldId id="376"/>
            <p14:sldId id="356"/>
            <p14:sldId id="352"/>
            <p14:sldId id="313"/>
            <p14:sldId id="377"/>
            <p14:sldId id="368"/>
            <p14:sldId id="396"/>
            <p14:sldId id="354"/>
            <p14:sldId id="353"/>
            <p14:sldId id="371"/>
            <p14:sldId id="351"/>
            <p14:sldId id="394"/>
            <p14:sldId id="370"/>
            <p14:sldId id="310"/>
            <p14:sldId id="273"/>
            <p14:sldId id="30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BF"/>
    <a:srgbClr val="5869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CEE538-35AA-4C6C-8CD3-157054ED3648}" v="2" dt="2026-06-13T14:55:23.370"/>
  </p1510:revLst>
</p1510:revInfo>
</file>

<file path=ppt/tableStyles.xml><?xml version="1.0" encoding="utf-8"?>
<a:tblStyleLst xmlns:a="http://schemas.openxmlformats.org/drawingml/2006/main" def="{0E3FDE45-AF77-4B5C-9715-49D594BDF05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5" autoAdjust="0"/>
    <p:restoredTop sz="95388" autoAdjust="0"/>
  </p:normalViewPr>
  <p:slideViewPr>
    <p:cSldViewPr snapToGrid="0">
      <p:cViewPr varScale="1">
        <p:scale>
          <a:sx n="91" d="100"/>
          <a:sy n="91" d="100"/>
        </p:scale>
        <p:origin x="336" y="62"/>
      </p:cViewPr>
      <p:guideLst/>
    </p:cSldViewPr>
  </p:slideViewPr>
  <p:outlineViewPr>
    <p:cViewPr>
      <p:scale>
        <a:sx n="33" d="100"/>
        <a:sy n="33" d="100"/>
      </p:scale>
      <p:origin x="0" y="-7776"/>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3480" y="55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viewProps" Target="viewProps.xml"/><Relationship Id="rId88"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handoutMaster" Target="handoutMasters/handoutMaster1.xml"/><Relationship Id="rId86"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microsoft.com/office/2015/10/relationships/revisionInfo" Target="revisionInfo.xml"/><Relationship Id="rId61" Type="http://schemas.openxmlformats.org/officeDocument/2006/relationships/slide" Target="slides/slide57.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zabeth Clark" userId="20507627bb38714f" providerId="LiveId" clId="{9FDC9938-F076-470B-B55A-45BA677BE3E8}"/>
    <pc:docChg chg="undo custSel addSld delSld modSld modSection">
      <pc:chgData name="Elizabeth Clark" userId="20507627bb38714f" providerId="LiveId" clId="{9FDC9938-F076-470B-B55A-45BA677BE3E8}" dt="2026-06-15T13:20:26.187" v="1491" actId="2696"/>
      <pc:docMkLst>
        <pc:docMk/>
      </pc:docMkLst>
      <pc:sldChg chg="modSp mod">
        <pc:chgData name="Elizabeth Clark" userId="20507627bb38714f" providerId="LiveId" clId="{9FDC9938-F076-470B-B55A-45BA677BE3E8}" dt="2026-06-15T13:20:07.063" v="1490" actId="20577"/>
        <pc:sldMkLst>
          <pc:docMk/>
          <pc:sldMk cId="2652041293" sldId="273"/>
        </pc:sldMkLst>
        <pc:spChg chg="mod">
          <ac:chgData name="Elizabeth Clark" userId="20507627bb38714f" providerId="LiveId" clId="{9FDC9938-F076-470B-B55A-45BA677BE3E8}" dt="2026-06-15T13:20:07.063" v="1490" actId="20577"/>
          <ac:spMkLst>
            <pc:docMk/>
            <pc:sldMk cId="2652041293" sldId="273"/>
            <ac:spMk id="11" creationId="{B423034E-41C0-411C-A595-7874CAB35B8E}"/>
          </ac:spMkLst>
        </pc:spChg>
      </pc:sldChg>
      <pc:sldChg chg="modSp mod">
        <pc:chgData name="Elizabeth Clark" userId="20507627bb38714f" providerId="LiveId" clId="{9FDC9938-F076-470B-B55A-45BA677BE3E8}" dt="2026-06-13T14:44:47.052" v="142" actId="6549"/>
        <pc:sldMkLst>
          <pc:docMk/>
          <pc:sldMk cId="1607455252" sldId="321"/>
        </pc:sldMkLst>
        <pc:spChg chg="mod">
          <ac:chgData name="Elizabeth Clark" userId="20507627bb38714f" providerId="LiveId" clId="{9FDC9938-F076-470B-B55A-45BA677BE3E8}" dt="2026-06-13T14:44:47.052" v="142" actId="6549"/>
          <ac:spMkLst>
            <pc:docMk/>
            <pc:sldMk cId="1607455252" sldId="321"/>
            <ac:spMk id="3" creationId="{02BA04E6-CD61-B962-4287-DEC1993C32D6}"/>
          </ac:spMkLst>
        </pc:spChg>
      </pc:sldChg>
      <pc:sldChg chg="modSp mod">
        <pc:chgData name="Elizabeth Clark" userId="20507627bb38714f" providerId="LiveId" clId="{9FDC9938-F076-470B-B55A-45BA677BE3E8}" dt="2026-06-15T00:25:11.643" v="1207" actId="20577"/>
        <pc:sldMkLst>
          <pc:docMk/>
          <pc:sldMk cId="526775576" sldId="326"/>
        </pc:sldMkLst>
        <pc:spChg chg="mod">
          <ac:chgData name="Elizabeth Clark" userId="20507627bb38714f" providerId="LiveId" clId="{9FDC9938-F076-470B-B55A-45BA677BE3E8}" dt="2026-06-15T00:25:11.643" v="1207" actId="20577"/>
          <ac:spMkLst>
            <pc:docMk/>
            <pc:sldMk cId="526775576" sldId="326"/>
            <ac:spMk id="3" creationId="{70FFCE05-A51B-4ED7-B073-A8116BF4871D}"/>
          </ac:spMkLst>
        </pc:spChg>
      </pc:sldChg>
      <pc:sldChg chg="modSp mod">
        <pc:chgData name="Elizabeth Clark" userId="20507627bb38714f" providerId="LiveId" clId="{9FDC9938-F076-470B-B55A-45BA677BE3E8}" dt="2026-06-13T15:00:29.198" v="1202" actId="20577"/>
        <pc:sldMkLst>
          <pc:docMk/>
          <pc:sldMk cId="543567078" sldId="327"/>
        </pc:sldMkLst>
        <pc:spChg chg="mod">
          <ac:chgData name="Elizabeth Clark" userId="20507627bb38714f" providerId="LiveId" clId="{9FDC9938-F076-470B-B55A-45BA677BE3E8}" dt="2026-06-13T15:00:29.198" v="1202" actId="20577"/>
          <ac:spMkLst>
            <pc:docMk/>
            <pc:sldMk cId="543567078" sldId="327"/>
            <ac:spMk id="3" creationId="{F54460B4-57E8-4C85-92AF-395A315ED1BA}"/>
          </ac:spMkLst>
        </pc:spChg>
      </pc:sldChg>
      <pc:sldChg chg="modSp mod">
        <pc:chgData name="Elizabeth Clark" userId="20507627bb38714f" providerId="LiveId" clId="{9FDC9938-F076-470B-B55A-45BA677BE3E8}" dt="2026-06-15T00:16:06.168" v="1203" actId="6549"/>
        <pc:sldMkLst>
          <pc:docMk/>
          <pc:sldMk cId="1034224509" sldId="328"/>
        </pc:sldMkLst>
        <pc:spChg chg="mod">
          <ac:chgData name="Elizabeth Clark" userId="20507627bb38714f" providerId="LiveId" clId="{9FDC9938-F076-470B-B55A-45BA677BE3E8}" dt="2026-06-15T00:16:06.168" v="1203" actId="6549"/>
          <ac:spMkLst>
            <pc:docMk/>
            <pc:sldMk cId="1034224509" sldId="328"/>
            <ac:spMk id="3" creationId="{C238E889-0591-4777-9B2F-C6053FD27408}"/>
          </ac:spMkLst>
        </pc:spChg>
      </pc:sldChg>
      <pc:sldChg chg="modSp mod">
        <pc:chgData name="Elizabeth Clark" userId="20507627bb38714f" providerId="LiveId" clId="{9FDC9938-F076-470B-B55A-45BA677BE3E8}" dt="2026-06-13T14:26:19.480" v="141" actId="20577"/>
        <pc:sldMkLst>
          <pc:docMk/>
          <pc:sldMk cId="2308608669" sldId="332"/>
        </pc:sldMkLst>
        <pc:spChg chg="mod">
          <ac:chgData name="Elizabeth Clark" userId="20507627bb38714f" providerId="LiveId" clId="{9FDC9938-F076-470B-B55A-45BA677BE3E8}" dt="2026-06-13T14:26:19.480" v="141" actId="20577"/>
          <ac:spMkLst>
            <pc:docMk/>
            <pc:sldMk cId="2308608669" sldId="332"/>
            <ac:spMk id="3" creationId="{71E0F623-45EB-465C-B447-34D92D6A8D7D}"/>
          </ac:spMkLst>
        </pc:spChg>
      </pc:sldChg>
      <pc:sldChg chg="modSp">
        <pc:chgData name="Elizabeth Clark" userId="20507627bb38714f" providerId="LiveId" clId="{9FDC9938-F076-470B-B55A-45BA677BE3E8}" dt="2026-06-13T14:14:23.779" v="10" actId="14826"/>
        <pc:sldMkLst>
          <pc:docMk/>
          <pc:sldMk cId="1820998935" sldId="334"/>
        </pc:sldMkLst>
        <pc:picChg chg="mod">
          <ac:chgData name="Elizabeth Clark" userId="20507627bb38714f" providerId="LiveId" clId="{9FDC9938-F076-470B-B55A-45BA677BE3E8}" dt="2026-06-13T14:14:23.779" v="10" actId="14826"/>
          <ac:picMkLst>
            <pc:docMk/>
            <pc:sldMk cId="1820998935" sldId="334"/>
            <ac:picMk id="6" creationId="{7B71E460-F1F8-2988-E452-F060F23E2485}"/>
          </ac:picMkLst>
        </pc:picChg>
      </pc:sldChg>
      <pc:sldChg chg="modSp mod">
        <pc:chgData name="Elizabeth Clark" userId="20507627bb38714f" providerId="LiveId" clId="{9FDC9938-F076-470B-B55A-45BA677BE3E8}" dt="2026-06-13T14:57:18.971" v="1101" actId="20577"/>
        <pc:sldMkLst>
          <pc:docMk/>
          <pc:sldMk cId="3180569209" sldId="335"/>
        </pc:sldMkLst>
        <pc:spChg chg="mod">
          <ac:chgData name="Elizabeth Clark" userId="20507627bb38714f" providerId="LiveId" clId="{9FDC9938-F076-470B-B55A-45BA677BE3E8}" dt="2026-06-13T14:57:18.971" v="1101" actId="20577"/>
          <ac:spMkLst>
            <pc:docMk/>
            <pc:sldMk cId="3180569209" sldId="335"/>
            <ac:spMk id="10" creationId="{BE6DBE70-75D3-B86C-6CBE-39C75B8A65E5}"/>
          </ac:spMkLst>
        </pc:spChg>
      </pc:sldChg>
      <pc:sldChg chg="modSp mod">
        <pc:chgData name="Elizabeth Clark" userId="20507627bb38714f" providerId="LiveId" clId="{9FDC9938-F076-470B-B55A-45BA677BE3E8}" dt="2026-06-13T14:14:58.512" v="11" actId="6549"/>
        <pc:sldMkLst>
          <pc:docMk/>
          <pc:sldMk cId="3781422292" sldId="336"/>
        </pc:sldMkLst>
        <pc:spChg chg="mod">
          <ac:chgData name="Elizabeth Clark" userId="20507627bb38714f" providerId="LiveId" clId="{9FDC9938-F076-470B-B55A-45BA677BE3E8}" dt="2026-06-13T14:14:58.512" v="11" actId="6549"/>
          <ac:spMkLst>
            <pc:docMk/>
            <pc:sldMk cId="3781422292" sldId="336"/>
            <ac:spMk id="3" creationId="{A9D92145-777B-C94B-E30E-EF5F19893767}"/>
          </ac:spMkLst>
        </pc:spChg>
      </pc:sldChg>
      <pc:sldChg chg="modSp mod">
        <pc:chgData name="Elizabeth Clark" userId="20507627bb38714f" providerId="LiveId" clId="{9FDC9938-F076-470B-B55A-45BA677BE3E8}" dt="2026-06-13T14:55:23.370" v="1036" actId="313"/>
        <pc:sldMkLst>
          <pc:docMk/>
          <pc:sldMk cId="1873056138" sldId="344"/>
        </pc:sldMkLst>
        <pc:graphicFrameChg chg="mod modGraphic">
          <ac:chgData name="Elizabeth Clark" userId="20507627bb38714f" providerId="LiveId" clId="{9FDC9938-F076-470B-B55A-45BA677BE3E8}" dt="2026-06-13T14:55:23.370" v="1036" actId="313"/>
          <ac:graphicFrameMkLst>
            <pc:docMk/>
            <pc:sldMk cId="1873056138" sldId="344"/>
            <ac:graphicFrameMk id="6" creationId="{8D0ABF70-7ABB-2C42-A363-D9265B67ADE8}"/>
          </ac:graphicFrameMkLst>
        </pc:graphicFrameChg>
      </pc:sldChg>
      <pc:sldChg chg="modSp mod">
        <pc:chgData name="Elizabeth Clark" userId="20507627bb38714f" providerId="LiveId" clId="{9FDC9938-F076-470B-B55A-45BA677BE3E8}" dt="2026-06-13T14:56:38.644" v="1085" actId="20577"/>
        <pc:sldMkLst>
          <pc:docMk/>
          <pc:sldMk cId="166010806" sldId="346"/>
        </pc:sldMkLst>
        <pc:spChg chg="mod">
          <ac:chgData name="Elizabeth Clark" userId="20507627bb38714f" providerId="LiveId" clId="{9FDC9938-F076-470B-B55A-45BA677BE3E8}" dt="2026-06-13T14:56:38.644" v="1085" actId="20577"/>
          <ac:spMkLst>
            <pc:docMk/>
            <pc:sldMk cId="166010806" sldId="346"/>
            <ac:spMk id="3" creationId="{5DFED121-FB84-1FBB-599E-84B1C8A03019}"/>
          </ac:spMkLst>
        </pc:spChg>
      </pc:sldChg>
      <pc:sldChg chg="modSp mod">
        <pc:chgData name="Elizabeth Clark" userId="20507627bb38714f" providerId="LiveId" clId="{9FDC9938-F076-470B-B55A-45BA677BE3E8}" dt="2026-06-13T14:05:21.250" v="9" actId="6549"/>
        <pc:sldMkLst>
          <pc:docMk/>
          <pc:sldMk cId="4073875528" sldId="349"/>
        </pc:sldMkLst>
        <pc:spChg chg="mod">
          <ac:chgData name="Elizabeth Clark" userId="20507627bb38714f" providerId="LiveId" clId="{9FDC9938-F076-470B-B55A-45BA677BE3E8}" dt="2026-06-13T14:05:21.250" v="9" actId="6549"/>
          <ac:spMkLst>
            <pc:docMk/>
            <pc:sldMk cId="4073875528" sldId="349"/>
            <ac:spMk id="3" creationId="{B8780B52-7032-31F5-403A-3CE68D3B4BFD}"/>
          </ac:spMkLst>
        </pc:spChg>
      </pc:sldChg>
      <pc:sldChg chg="modSp mod">
        <pc:chgData name="Elizabeth Clark" userId="20507627bb38714f" providerId="LiveId" clId="{9FDC9938-F076-470B-B55A-45BA677BE3E8}" dt="2026-06-15T13:11:15.763" v="1274" actId="27636"/>
        <pc:sldMkLst>
          <pc:docMk/>
          <pc:sldMk cId="425554107" sldId="358"/>
        </pc:sldMkLst>
        <pc:spChg chg="mod">
          <ac:chgData name="Elizabeth Clark" userId="20507627bb38714f" providerId="LiveId" clId="{9FDC9938-F076-470B-B55A-45BA677BE3E8}" dt="2026-06-15T13:11:15.763" v="1274" actId="27636"/>
          <ac:spMkLst>
            <pc:docMk/>
            <pc:sldMk cId="425554107" sldId="358"/>
            <ac:spMk id="6" creationId="{AFD85D18-466E-2F34-EB8A-643D268DEC8D}"/>
          </ac:spMkLst>
        </pc:spChg>
      </pc:sldChg>
      <pc:sldChg chg="modSp mod">
        <pc:chgData name="Elizabeth Clark" userId="20507627bb38714f" providerId="LiveId" clId="{9FDC9938-F076-470B-B55A-45BA677BE3E8}" dt="2026-06-15T13:14:28.209" v="1341" actId="27636"/>
        <pc:sldMkLst>
          <pc:docMk/>
          <pc:sldMk cId="3386782639" sldId="362"/>
        </pc:sldMkLst>
        <pc:spChg chg="mod">
          <ac:chgData name="Elizabeth Clark" userId="20507627bb38714f" providerId="LiveId" clId="{9FDC9938-F076-470B-B55A-45BA677BE3E8}" dt="2026-06-15T13:14:28.209" v="1341" actId="27636"/>
          <ac:spMkLst>
            <pc:docMk/>
            <pc:sldMk cId="3386782639" sldId="362"/>
            <ac:spMk id="10" creationId="{D7EFED79-8248-7EFE-9626-5EB6B031FCA7}"/>
          </ac:spMkLst>
        </pc:spChg>
      </pc:sldChg>
      <pc:sldChg chg="modSp mod">
        <pc:chgData name="Elizabeth Clark" userId="20507627bb38714f" providerId="LiveId" clId="{9FDC9938-F076-470B-B55A-45BA677BE3E8}" dt="2026-06-13T14:54:39.284" v="1004" actId="20577"/>
        <pc:sldMkLst>
          <pc:docMk/>
          <pc:sldMk cId="4200448323" sldId="363"/>
        </pc:sldMkLst>
        <pc:spChg chg="mod">
          <ac:chgData name="Elizabeth Clark" userId="20507627bb38714f" providerId="LiveId" clId="{9FDC9938-F076-470B-B55A-45BA677BE3E8}" dt="2026-06-13T14:54:39.284" v="1004" actId="20577"/>
          <ac:spMkLst>
            <pc:docMk/>
            <pc:sldMk cId="4200448323" sldId="363"/>
            <ac:spMk id="3" creationId="{0BF46934-1B23-6B37-DED3-1C05A7488A19}"/>
          </ac:spMkLst>
        </pc:spChg>
      </pc:sldChg>
      <pc:sldChg chg="modSp mod">
        <pc:chgData name="Elizabeth Clark" userId="20507627bb38714f" providerId="LiveId" clId="{9FDC9938-F076-470B-B55A-45BA677BE3E8}" dt="2026-06-13T14:22:05.898" v="32" actId="20577"/>
        <pc:sldMkLst>
          <pc:docMk/>
          <pc:sldMk cId="165861213" sldId="376"/>
        </pc:sldMkLst>
        <pc:spChg chg="mod">
          <ac:chgData name="Elizabeth Clark" userId="20507627bb38714f" providerId="LiveId" clId="{9FDC9938-F076-470B-B55A-45BA677BE3E8}" dt="2026-06-13T14:22:05.898" v="32" actId="20577"/>
          <ac:spMkLst>
            <pc:docMk/>
            <pc:sldMk cId="165861213" sldId="376"/>
            <ac:spMk id="2" creationId="{53F9396C-8443-70EE-7213-682522B62635}"/>
          </ac:spMkLst>
        </pc:spChg>
      </pc:sldChg>
      <pc:sldChg chg="del">
        <pc:chgData name="Elizabeth Clark" userId="20507627bb38714f" providerId="LiveId" clId="{9FDC9938-F076-470B-B55A-45BA677BE3E8}" dt="2026-06-15T13:20:26.187" v="1491" actId="2696"/>
        <pc:sldMkLst>
          <pc:docMk/>
          <pc:sldMk cId="1772388612" sldId="380"/>
        </pc:sldMkLst>
      </pc:sldChg>
      <pc:sldChg chg="modSp mod">
        <pc:chgData name="Elizabeth Clark" userId="20507627bb38714f" providerId="LiveId" clId="{9FDC9938-F076-470B-B55A-45BA677BE3E8}" dt="2026-06-13T14:58:05.327" v="1193" actId="20577"/>
        <pc:sldMkLst>
          <pc:docMk/>
          <pc:sldMk cId="3406944019" sldId="389"/>
        </pc:sldMkLst>
        <pc:spChg chg="mod">
          <ac:chgData name="Elizabeth Clark" userId="20507627bb38714f" providerId="LiveId" clId="{9FDC9938-F076-470B-B55A-45BA677BE3E8}" dt="2026-06-13T14:58:05.327" v="1193" actId="20577"/>
          <ac:spMkLst>
            <pc:docMk/>
            <pc:sldMk cId="3406944019" sldId="389"/>
            <ac:spMk id="3" creationId="{C4D53D2D-56E4-87B3-FDD5-CB896B0401A7}"/>
          </ac:spMkLst>
        </pc:spChg>
      </pc:sldChg>
      <pc:sldChg chg="modSp mod">
        <pc:chgData name="Elizabeth Clark" userId="20507627bb38714f" providerId="LiveId" clId="{9FDC9938-F076-470B-B55A-45BA677BE3E8}" dt="2026-06-15T00:26:09.791" v="1225" actId="20577"/>
        <pc:sldMkLst>
          <pc:docMk/>
          <pc:sldMk cId="3211879703" sldId="392"/>
        </pc:sldMkLst>
        <pc:spChg chg="mod">
          <ac:chgData name="Elizabeth Clark" userId="20507627bb38714f" providerId="LiveId" clId="{9FDC9938-F076-470B-B55A-45BA677BE3E8}" dt="2026-06-15T00:26:09.791" v="1225" actId="20577"/>
          <ac:spMkLst>
            <pc:docMk/>
            <pc:sldMk cId="3211879703" sldId="392"/>
            <ac:spMk id="3" creationId="{017413E3-37E4-D548-AA1B-CB20918B4778}"/>
          </ac:spMkLst>
        </pc:spChg>
      </pc:sldChg>
      <pc:sldChg chg="modSp mod">
        <pc:chgData name="Elizabeth Clark" userId="20507627bb38714f" providerId="LiveId" clId="{9FDC9938-F076-470B-B55A-45BA677BE3E8}" dt="2026-06-13T14:45:32.760" v="143" actId="6549"/>
        <pc:sldMkLst>
          <pc:docMk/>
          <pc:sldMk cId="3058195848" sldId="395"/>
        </pc:sldMkLst>
        <pc:spChg chg="mod">
          <ac:chgData name="Elizabeth Clark" userId="20507627bb38714f" providerId="LiveId" clId="{9FDC9938-F076-470B-B55A-45BA677BE3E8}" dt="2026-06-13T14:45:32.760" v="143" actId="6549"/>
          <ac:spMkLst>
            <pc:docMk/>
            <pc:sldMk cId="3058195848" sldId="395"/>
            <ac:spMk id="6" creationId="{3DF9E43B-5229-4CD7-AF94-377C1F081E29}"/>
          </ac:spMkLst>
        </pc:spChg>
      </pc:sldChg>
      <pc:sldChg chg="modSp new mod">
        <pc:chgData name="Elizabeth Clark" userId="20507627bb38714f" providerId="LiveId" clId="{9FDC9938-F076-470B-B55A-45BA677BE3E8}" dt="2026-06-13T14:53:05.063" v="998" actId="20577"/>
        <pc:sldMkLst>
          <pc:docMk/>
          <pc:sldMk cId="3376657223" sldId="396"/>
        </pc:sldMkLst>
        <pc:spChg chg="mod">
          <ac:chgData name="Elizabeth Clark" userId="20507627bb38714f" providerId="LiveId" clId="{9FDC9938-F076-470B-B55A-45BA677BE3E8}" dt="2026-06-13T14:49:01.353" v="204" actId="20577"/>
          <ac:spMkLst>
            <pc:docMk/>
            <pc:sldMk cId="3376657223" sldId="396"/>
            <ac:spMk id="2" creationId="{34FD96A0-565D-D26C-D9A8-244B5640DDF6}"/>
          </ac:spMkLst>
        </pc:spChg>
        <pc:spChg chg="mod">
          <ac:chgData name="Elizabeth Clark" userId="20507627bb38714f" providerId="LiveId" clId="{9FDC9938-F076-470B-B55A-45BA677BE3E8}" dt="2026-06-13T14:53:05.063" v="998" actId="20577"/>
          <ac:spMkLst>
            <pc:docMk/>
            <pc:sldMk cId="3376657223" sldId="396"/>
            <ac:spMk id="3" creationId="{10C0FDF1-BA1F-A0F6-5ECE-9BDDFAE6E01D}"/>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ata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5" Type="http://schemas.openxmlformats.org/officeDocument/2006/relationships/image" Target="../media/image16.sv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5" Type="http://schemas.openxmlformats.org/officeDocument/2006/relationships/image" Target="../media/image16.sv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0EEDA3-7F15-481F-8DB5-87CF64157E32}" type="doc">
      <dgm:prSet loTypeId="urn:microsoft.com/office/officeart/2018/5/layout/CenteredIconLabelDescriptionList" loCatId="icon" qsTypeId="urn:microsoft.com/office/officeart/2005/8/quickstyle/simple1" qsCatId="simple" csTypeId="urn:microsoft.com/office/officeart/2005/8/colors/accent2_2" csCatId="accent2" phldr="1"/>
      <dgm:spPr/>
      <dgm:t>
        <a:bodyPr/>
        <a:lstStyle/>
        <a:p>
          <a:endParaRPr lang="en-US"/>
        </a:p>
      </dgm:t>
    </dgm:pt>
    <dgm:pt modelId="{B36722D5-05A1-49E5-933D-B22C073EB70C}">
      <dgm:prSet/>
      <dgm:spPr/>
      <dgm:t>
        <a:bodyPr/>
        <a:lstStyle/>
        <a:p>
          <a:pPr>
            <a:lnSpc>
              <a:spcPct val="100000"/>
            </a:lnSpc>
            <a:defRPr b="1"/>
          </a:pPr>
          <a:r>
            <a:rPr lang="en-US"/>
            <a:t>Thinking Brain	</a:t>
          </a:r>
        </a:p>
      </dgm:t>
    </dgm:pt>
    <dgm:pt modelId="{FDBEA915-F789-459F-9F71-24F0A60C005D}" type="parTrans" cxnId="{A532E0A1-6374-40A3-AB37-AEEDE9929C94}">
      <dgm:prSet/>
      <dgm:spPr/>
      <dgm:t>
        <a:bodyPr/>
        <a:lstStyle/>
        <a:p>
          <a:endParaRPr lang="en-US"/>
        </a:p>
      </dgm:t>
    </dgm:pt>
    <dgm:pt modelId="{59E22278-D473-4A0D-85BA-F7EB2CED5998}" type="sibTrans" cxnId="{A532E0A1-6374-40A3-AB37-AEEDE9929C94}">
      <dgm:prSet/>
      <dgm:spPr/>
      <dgm:t>
        <a:bodyPr/>
        <a:lstStyle/>
        <a:p>
          <a:endParaRPr lang="en-US"/>
        </a:p>
      </dgm:t>
    </dgm:pt>
    <dgm:pt modelId="{EFD0AEDD-A763-4E1B-B30A-95BCD0413EFB}">
      <dgm:prSet/>
      <dgm:spPr/>
      <dgm:t>
        <a:bodyPr/>
        <a:lstStyle/>
        <a:p>
          <a:pPr>
            <a:lnSpc>
              <a:spcPct val="100000"/>
            </a:lnSpc>
          </a:pPr>
          <a:r>
            <a:rPr lang="en-US"/>
            <a:t>Neocortex/Cortex</a:t>
          </a:r>
        </a:p>
      </dgm:t>
    </dgm:pt>
    <dgm:pt modelId="{2FC4ACBA-DA5A-4672-ABF4-9C800D7DD971}" type="parTrans" cxnId="{E381219C-53C4-4AD1-BB90-C2B1080E5264}">
      <dgm:prSet/>
      <dgm:spPr/>
      <dgm:t>
        <a:bodyPr/>
        <a:lstStyle/>
        <a:p>
          <a:endParaRPr lang="en-US"/>
        </a:p>
      </dgm:t>
    </dgm:pt>
    <dgm:pt modelId="{2517B72A-C76D-42FC-8501-264F481051A7}" type="sibTrans" cxnId="{E381219C-53C4-4AD1-BB90-C2B1080E5264}">
      <dgm:prSet/>
      <dgm:spPr/>
      <dgm:t>
        <a:bodyPr/>
        <a:lstStyle/>
        <a:p>
          <a:endParaRPr lang="en-US"/>
        </a:p>
      </dgm:t>
    </dgm:pt>
    <dgm:pt modelId="{526A6AB5-5ECC-455A-9283-326F0A9FC2B1}">
      <dgm:prSet/>
      <dgm:spPr/>
      <dgm:t>
        <a:bodyPr/>
        <a:lstStyle/>
        <a:p>
          <a:pPr>
            <a:lnSpc>
              <a:spcPct val="100000"/>
            </a:lnSpc>
          </a:pPr>
          <a:r>
            <a:rPr lang="en-US"/>
            <a:t>Information through thoughts, beliefs, language</a:t>
          </a:r>
        </a:p>
      </dgm:t>
    </dgm:pt>
    <dgm:pt modelId="{466DF9F8-C8D1-4D02-B012-33F82FE72031}" type="parTrans" cxnId="{EC4E461A-8827-43EA-BE3E-A67645B76FC8}">
      <dgm:prSet/>
      <dgm:spPr/>
      <dgm:t>
        <a:bodyPr/>
        <a:lstStyle/>
        <a:p>
          <a:endParaRPr lang="en-US"/>
        </a:p>
      </dgm:t>
    </dgm:pt>
    <dgm:pt modelId="{BD24A40C-C11C-477A-8B93-EDF2A0B5FB65}" type="sibTrans" cxnId="{EC4E461A-8827-43EA-BE3E-A67645B76FC8}">
      <dgm:prSet/>
      <dgm:spPr/>
      <dgm:t>
        <a:bodyPr/>
        <a:lstStyle/>
        <a:p>
          <a:endParaRPr lang="en-US"/>
        </a:p>
      </dgm:t>
    </dgm:pt>
    <dgm:pt modelId="{236FEB79-36F7-4F18-A97A-B8BFC48BCEB3}">
      <dgm:prSet/>
      <dgm:spPr/>
      <dgm:t>
        <a:bodyPr/>
        <a:lstStyle/>
        <a:p>
          <a:pPr>
            <a:lnSpc>
              <a:spcPct val="100000"/>
            </a:lnSpc>
          </a:pPr>
          <a:r>
            <a:rPr lang="en-US"/>
            <a:t>Accessible when we feel calm and safe</a:t>
          </a:r>
        </a:p>
      </dgm:t>
    </dgm:pt>
    <dgm:pt modelId="{48C0394C-C6D1-4B83-A79B-1980790FA425}" type="parTrans" cxnId="{4FD8250F-87BD-471E-B46F-6EDC605024AE}">
      <dgm:prSet/>
      <dgm:spPr/>
      <dgm:t>
        <a:bodyPr/>
        <a:lstStyle/>
        <a:p>
          <a:endParaRPr lang="en-US"/>
        </a:p>
      </dgm:t>
    </dgm:pt>
    <dgm:pt modelId="{172E92B4-9E9D-4A58-8DCE-756053DF8C2E}" type="sibTrans" cxnId="{4FD8250F-87BD-471E-B46F-6EDC605024AE}">
      <dgm:prSet/>
      <dgm:spPr/>
      <dgm:t>
        <a:bodyPr/>
        <a:lstStyle/>
        <a:p>
          <a:endParaRPr lang="en-US"/>
        </a:p>
      </dgm:t>
    </dgm:pt>
    <dgm:pt modelId="{B7C44BA8-ECC4-432C-9629-AD822B32D2A5}">
      <dgm:prSet/>
      <dgm:spPr/>
      <dgm:t>
        <a:bodyPr/>
        <a:lstStyle/>
        <a:p>
          <a:pPr>
            <a:lnSpc>
              <a:spcPct val="100000"/>
            </a:lnSpc>
          </a:pPr>
          <a:r>
            <a:rPr lang="en-US"/>
            <a:t>Capable of long-term planning</a:t>
          </a:r>
        </a:p>
      </dgm:t>
    </dgm:pt>
    <dgm:pt modelId="{6200CF88-EB0F-4F5B-BA11-198A517B302F}" type="parTrans" cxnId="{221431D3-783B-4173-B046-DBF7CBB1EB7F}">
      <dgm:prSet/>
      <dgm:spPr/>
      <dgm:t>
        <a:bodyPr/>
        <a:lstStyle/>
        <a:p>
          <a:endParaRPr lang="en-US"/>
        </a:p>
      </dgm:t>
    </dgm:pt>
    <dgm:pt modelId="{69C852F0-664C-434F-A1F9-F9B12325CB74}" type="sibTrans" cxnId="{221431D3-783B-4173-B046-DBF7CBB1EB7F}">
      <dgm:prSet/>
      <dgm:spPr/>
      <dgm:t>
        <a:bodyPr/>
        <a:lstStyle/>
        <a:p>
          <a:endParaRPr lang="en-US"/>
        </a:p>
      </dgm:t>
    </dgm:pt>
    <dgm:pt modelId="{87067820-17D1-417A-94DC-B3D89859D687}">
      <dgm:prSet/>
      <dgm:spPr/>
      <dgm:t>
        <a:bodyPr/>
        <a:lstStyle/>
        <a:p>
          <a:pPr>
            <a:lnSpc>
              <a:spcPct val="100000"/>
            </a:lnSpc>
            <a:defRPr b="1"/>
          </a:pPr>
          <a:r>
            <a:rPr lang="en-US"/>
            <a:t>Emotional Brain</a:t>
          </a:r>
        </a:p>
      </dgm:t>
    </dgm:pt>
    <dgm:pt modelId="{664F267A-D4AD-450F-9445-C3B5FB2E669F}" type="parTrans" cxnId="{D1365AB2-BBC4-4910-B9EE-676D0EA01D74}">
      <dgm:prSet/>
      <dgm:spPr/>
      <dgm:t>
        <a:bodyPr/>
        <a:lstStyle/>
        <a:p>
          <a:endParaRPr lang="en-US"/>
        </a:p>
      </dgm:t>
    </dgm:pt>
    <dgm:pt modelId="{E521CF25-0A06-4224-8BFA-C43E7F904503}" type="sibTrans" cxnId="{D1365AB2-BBC4-4910-B9EE-676D0EA01D74}">
      <dgm:prSet/>
      <dgm:spPr/>
      <dgm:t>
        <a:bodyPr/>
        <a:lstStyle/>
        <a:p>
          <a:endParaRPr lang="en-US"/>
        </a:p>
      </dgm:t>
    </dgm:pt>
    <dgm:pt modelId="{E7A6862A-8FDC-4628-956B-982C40FE04B2}">
      <dgm:prSet/>
      <dgm:spPr/>
      <dgm:t>
        <a:bodyPr/>
        <a:lstStyle/>
        <a:p>
          <a:pPr>
            <a:lnSpc>
              <a:spcPct val="100000"/>
            </a:lnSpc>
          </a:pPr>
          <a:r>
            <a:rPr lang="en-US"/>
            <a:t>Limbic/Midbrain</a:t>
          </a:r>
        </a:p>
      </dgm:t>
    </dgm:pt>
    <dgm:pt modelId="{413EA75C-185E-4B42-803F-8144BE8D56DA}" type="parTrans" cxnId="{BA7F3A84-F843-495F-91FB-0AE63614CA8C}">
      <dgm:prSet/>
      <dgm:spPr/>
      <dgm:t>
        <a:bodyPr/>
        <a:lstStyle/>
        <a:p>
          <a:endParaRPr lang="en-US"/>
        </a:p>
      </dgm:t>
    </dgm:pt>
    <dgm:pt modelId="{848AD846-15A6-454F-8450-2504813CB2D2}" type="sibTrans" cxnId="{BA7F3A84-F843-495F-91FB-0AE63614CA8C}">
      <dgm:prSet/>
      <dgm:spPr/>
      <dgm:t>
        <a:bodyPr/>
        <a:lstStyle/>
        <a:p>
          <a:endParaRPr lang="en-US"/>
        </a:p>
      </dgm:t>
    </dgm:pt>
    <dgm:pt modelId="{79C52636-EA5A-40B7-A646-EC59C144EC12}">
      <dgm:prSet/>
      <dgm:spPr/>
      <dgm:t>
        <a:bodyPr/>
        <a:lstStyle/>
        <a:p>
          <a:pPr>
            <a:lnSpc>
              <a:spcPct val="100000"/>
            </a:lnSpc>
          </a:pPr>
          <a:r>
            <a:rPr lang="en-US"/>
            <a:t>Information through emotions, relationships, and intuition</a:t>
          </a:r>
        </a:p>
      </dgm:t>
    </dgm:pt>
    <dgm:pt modelId="{1988943B-D449-47B3-B1F4-5EBF00C9D4E7}" type="parTrans" cxnId="{D910F874-09DC-4A35-81A2-BECD397CBC25}">
      <dgm:prSet/>
      <dgm:spPr/>
      <dgm:t>
        <a:bodyPr/>
        <a:lstStyle/>
        <a:p>
          <a:endParaRPr lang="en-US"/>
        </a:p>
      </dgm:t>
    </dgm:pt>
    <dgm:pt modelId="{3F4F7111-4BE1-483B-86B7-CD0EB79656C0}" type="sibTrans" cxnId="{D910F874-09DC-4A35-81A2-BECD397CBC25}">
      <dgm:prSet/>
      <dgm:spPr/>
      <dgm:t>
        <a:bodyPr/>
        <a:lstStyle/>
        <a:p>
          <a:endParaRPr lang="en-US"/>
        </a:p>
      </dgm:t>
    </dgm:pt>
    <dgm:pt modelId="{E869A861-2223-460C-A333-5A51F334E961}">
      <dgm:prSet/>
      <dgm:spPr/>
      <dgm:t>
        <a:bodyPr/>
        <a:lstStyle/>
        <a:p>
          <a:pPr>
            <a:lnSpc>
              <a:spcPct val="100000"/>
            </a:lnSpc>
          </a:pPr>
          <a:r>
            <a:rPr lang="en-US"/>
            <a:t>Accessed when we feel strongly</a:t>
          </a:r>
        </a:p>
      </dgm:t>
    </dgm:pt>
    <dgm:pt modelId="{330ED44E-88DF-40D0-8F89-107339ABBCE6}" type="parTrans" cxnId="{62BEF52E-8833-456C-BBAB-74718A87739C}">
      <dgm:prSet/>
      <dgm:spPr/>
      <dgm:t>
        <a:bodyPr/>
        <a:lstStyle/>
        <a:p>
          <a:endParaRPr lang="en-US"/>
        </a:p>
      </dgm:t>
    </dgm:pt>
    <dgm:pt modelId="{215ACDA5-BFEF-4CB3-B217-B5F3B47A50D0}" type="sibTrans" cxnId="{62BEF52E-8833-456C-BBAB-74718A87739C}">
      <dgm:prSet/>
      <dgm:spPr/>
      <dgm:t>
        <a:bodyPr/>
        <a:lstStyle/>
        <a:p>
          <a:endParaRPr lang="en-US"/>
        </a:p>
      </dgm:t>
    </dgm:pt>
    <dgm:pt modelId="{DE650DB6-4BE1-4208-ADEB-23AA02F13FDE}">
      <dgm:prSet/>
      <dgm:spPr/>
      <dgm:t>
        <a:bodyPr/>
        <a:lstStyle/>
        <a:p>
          <a:pPr>
            <a:lnSpc>
              <a:spcPct val="100000"/>
            </a:lnSpc>
          </a:pPr>
          <a:r>
            <a:rPr lang="en-US"/>
            <a:t>Sense of time in minutes or hours</a:t>
          </a:r>
        </a:p>
      </dgm:t>
    </dgm:pt>
    <dgm:pt modelId="{27EFB477-4700-433D-B361-BA31AF494310}" type="parTrans" cxnId="{4EB375FC-E599-4EC6-B0DD-4E91A7C73DC7}">
      <dgm:prSet/>
      <dgm:spPr/>
      <dgm:t>
        <a:bodyPr/>
        <a:lstStyle/>
        <a:p>
          <a:endParaRPr lang="en-US"/>
        </a:p>
      </dgm:t>
    </dgm:pt>
    <dgm:pt modelId="{9849946B-1CC4-4154-B9D5-F4ADFEBA9D7C}" type="sibTrans" cxnId="{4EB375FC-E599-4EC6-B0DD-4E91A7C73DC7}">
      <dgm:prSet/>
      <dgm:spPr/>
      <dgm:t>
        <a:bodyPr/>
        <a:lstStyle/>
        <a:p>
          <a:endParaRPr lang="en-US"/>
        </a:p>
      </dgm:t>
    </dgm:pt>
    <dgm:pt modelId="{DEB1996C-7D65-40D8-93A0-1D5C5971308B}">
      <dgm:prSet/>
      <dgm:spPr/>
      <dgm:t>
        <a:bodyPr/>
        <a:lstStyle/>
        <a:p>
          <a:pPr>
            <a:lnSpc>
              <a:spcPct val="100000"/>
            </a:lnSpc>
            <a:defRPr b="1"/>
          </a:pPr>
          <a:r>
            <a:rPr lang="en-US"/>
            <a:t>Survival Brain</a:t>
          </a:r>
        </a:p>
      </dgm:t>
    </dgm:pt>
    <dgm:pt modelId="{A4F1C5E1-EF89-48CE-A30E-A9B2FAC46670}" type="parTrans" cxnId="{96DCBABC-3CCA-4F4B-9361-9D1D41F16E46}">
      <dgm:prSet/>
      <dgm:spPr/>
      <dgm:t>
        <a:bodyPr/>
        <a:lstStyle/>
        <a:p>
          <a:endParaRPr lang="en-US"/>
        </a:p>
      </dgm:t>
    </dgm:pt>
    <dgm:pt modelId="{E62DB003-1DA7-47E1-AF93-32C014A3E060}" type="sibTrans" cxnId="{96DCBABC-3CCA-4F4B-9361-9D1D41F16E46}">
      <dgm:prSet/>
      <dgm:spPr/>
      <dgm:t>
        <a:bodyPr/>
        <a:lstStyle/>
        <a:p>
          <a:endParaRPr lang="en-US"/>
        </a:p>
      </dgm:t>
    </dgm:pt>
    <dgm:pt modelId="{EA7B0C32-1CAD-4C6F-B697-759CF99B8FC3}">
      <dgm:prSet/>
      <dgm:spPr/>
      <dgm:t>
        <a:bodyPr/>
        <a:lstStyle/>
        <a:p>
          <a:pPr>
            <a:lnSpc>
              <a:spcPct val="100000"/>
            </a:lnSpc>
          </a:pPr>
          <a:r>
            <a:rPr lang="en-US"/>
            <a:t>Brainstem</a:t>
          </a:r>
        </a:p>
      </dgm:t>
    </dgm:pt>
    <dgm:pt modelId="{4DE5F906-C5BD-48A3-BF3F-231B4F8C510D}" type="parTrans" cxnId="{A3EC33CF-3BB2-49F7-9904-05F54D43265B}">
      <dgm:prSet/>
      <dgm:spPr/>
      <dgm:t>
        <a:bodyPr/>
        <a:lstStyle/>
        <a:p>
          <a:endParaRPr lang="en-US"/>
        </a:p>
      </dgm:t>
    </dgm:pt>
    <dgm:pt modelId="{27FD79B8-5F72-4973-B789-075988B72040}" type="sibTrans" cxnId="{A3EC33CF-3BB2-49F7-9904-05F54D43265B}">
      <dgm:prSet/>
      <dgm:spPr/>
      <dgm:t>
        <a:bodyPr/>
        <a:lstStyle/>
        <a:p>
          <a:endParaRPr lang="en-US"/>
        </a:p>
      </dgm:t>
    </dgm:pt>
    <dgm:pt modelId="{2641C791-1F14-4287-A7C9-6CD66ACA532F}">
      <dgm:prSet/>
      <dgm:spPr/>
      <dgm:t>
        <a:bodyPr/>
        <a:lstStyle/>
        <a:p>
          <a:pPr>
            <a:lnSpc>
              <a:spcPct val="100000"/>
            </a:lnSpc>
          </a:pPr>
          <a:r>
            <a:rPr lang="en-US"/>
            <a:t>Information through our senses</a:t>
          </a:r>
        </a:p>
      </dgm:t>
    </dgm:pt>
    <dgm:pt modelId="{CEC776CA-00E4-4B22-822D-49B56621EFA0}" type="parTrans" cxnId="{05116795-8D2D-4263-9117-0B8DE7FCD961}">
      <dgm:prSet/>
      <dgm:spPr/>
      <dgm:t>
        <a:bodyPr/>
        <a:lstStyle/>
        <a:p>
          <a:endParaRPr lang="en-US"/>
        </a:p>
      </dgm:t>
    </dgm:pt>
    <dgm:pt modelId="{48F91313-7E68-4155-8520-27AC08792263}" type="sibTrans" cxnId="{05116795-8D2D-4263-9117-0B8DE7FCD961}">
      <dgm:prSet/>
      <dgm:spPr/>
      <dgm:t>
        <a:bodyPr/>
        <a:lstStyle/>
        <a:p>
          <a:endParaRPr lang="en-US"/>
        </a:p>
      </dgm:t>
    </dgm:pt>
    <dgm:pt modelId="{4A547FC8-4CE5-4E56-BEDB-285414612DA5}">
      <dgm:prSet/>
      <dgm:spPr/>
      <dgm:t>
        <a:bodyPr/>
        <a:lstStyle/>
        <a:p>
          <a:pPr>
            <a:lnSpc>
              <a:spcPct val="100000"/>
            </a:lnSpc>
          </a:pPr>
          <a:r>
            <a:rPr lang="en-US"/>
            <a:t>Accessed in survival mode</a:t>
          </a:r>
        </a:p>
      </dgm:t>
    </dgm:pt>
    <dgm:pt modelId="{08A65C70-6E35-45A6-84ED-671CB803D9CE}" type="parTrans" cxnId="{FF2707E1-D500-460C-AED3-5D8A2BE08800}">
      <dgm:prSet/>
      <dgm:spPr/>
      <dgm:t>
        <a:bodyPr/>
        <a:lstStyle/>
        <a:p>
          <a:endParaRPr lang="en-US"/>
        </a:p>
      </dgm:t>
    </dgm:pt>
    <dgm:pt modelId="{2CC562F8-0FC3-4080-B045-83EAA14A0DB3}" type="sibTrans" cxnId="{FF2707E1-D500-460C-AED3-5D8A2BE08800}">
      <dgm:prSet/>
      <dgm:spPr/>
      <dgm:t>
        <a:bodyPr/>
        <a:lstStyle/>
        <a:p>
          <a:endParaRPr lang="en-US"/>
        </a:p>
      </dgm:t>
    </dgm:pt>
    <dgm:pt modelId="{01386468-2888-45E0-8CBB-16145FA6C7A8}">
      <dgm:prSet/>
      <dgm:spPr/>
      <dgm:t>
        <a:bodyPr/>
        <a:lstStyle/>
        <a:p>
          <a:pPr>
            <a:lnSpc>
              <a:spcPct val="100000"/>
            </a:lnSpc>
          </a:pPr>
          <a:r>
            <a:rPr lang="en-US"/>
            <a:t>Sense of time is in seconds</a:t>
          </a:r>
        </a:p>
      </dgm:t>
    </dgm:pt>
    <dgm:pt modelId="{03F842CC-31E7-4A6D-A1DC-A3B47A9AAE01}" type="parTrans" cxnId="{0991921E-D8BE-4B1B-B8C3-CD1AE8075929}">
      <dgm:prSet/>
      <dgm:spPr/>
      <dgm:t>
        <a:bodyPr/>
        <a:lstStyle/>
        <a:p>
          <a:endParaRPr lang="en-US"/>
        </a:p>
      </dgm:t>
    </dgm:pt>
    <dgm:pt modelId="{1D2A35F7-E239-4C9B-9176-E9B0F7EED1E3}" type="sibTrans" cxnId="{0991921E-D8BE-4B1B-B8C3-CD1AE8075929}">
      <dgm:prSet/>
      <dgm:spPr/>
      <dgm:t>
        <a:bodyPr/>
        <a:lstStyle/>
        <a:p>
          <a:endParaRPr lang="en-US"/>
        </a:p>
      </dgm:t>
    </dgm:pt>
    <dgm:pt modelId="{6EBDC523-A416-40D4-88CC-72885AA42587}" type="pres">
      <dgm:prSet presAssocID="{AA0EEDA3-7F15-481F-8DB5-87CF64157E32}" presName="root" presStyleCnt="0">
        <dgm:presLayoutVars>
          <dgm:dir/>
          <dgm:resizeHandles val="exact"/>
        </dgm:presLayoutVars>
      </dgm:prSet>
      <dgm:spPr/>
    </dgm:pt>
    <dgm:pt modelId="{7BD61B8D-ED9F-4807-BF75-E995AD96444A}" type="pres">
      <dgm:prSet presAssocID="{B36722D5-05A1-49E5-933D-B22C073EB70C}" presName="compNode" presStyleCnt="0"/>
      <dgm:spPr/>
    </dgm:pt>
    <dgm:pt modelId="{2C852898-51B7-49F2-98C3-1EAF73A197BD}" type="pres">
      <dgm:prSet presAssocID="{B36722D5-05A1-49E5-933D-B22C073EB70C}"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Smiling face outline outline"/>
        </a:ext>
      </dgm:extLst>
    </dgm:pt>
    <dgm:pt modelId="{2B7CB74B-E02A-4482-9BB8-FD27A92CC7F1}" type="pres">
      <dgm:prSet presAssocID="{B36722D5-05A1-49E5-933D-B22C073EB70C}" presName="iconSpace" presStyleCnt="0"/>
      <dgm:spPr/>
    </dgm:pt>
    <dgm:pt modelId="{3697CBA9-BCB6-4D1F-9B35-F47DA582D8D2}" type="pres">
      <dgm:prSet presAssocID="{B36722D5-05A1-49E5-933D-B22C073EB70C}" presName="parTx" presStyleLbl="revTx" presStyleIdx="0" presStyleCnt="6">
        <dgm:presLayoutVars>
          <dgm:chMax val="0"/>
          <dgm:chPref val="0"/>
        </dgm:presLayoutVars>
      </dgm:prSet>
      <dgm:spPr/>
    </dgm:pt>
    <dgm:pt modelId="{335C138F-439D-4A31-B5E3-2FAF2C239FA5}" type="pres">
      <dgm:prSet presAssocID="{B36722D5-05A1-49E5-933D-B22C073EB70C}" presName="txSpace" presStyleCnt="0"/>
      <dgm:spPr/>
    </dgm:pt>
    <dgm:pt modelId="{1071001F-C390-48BB-866D-5F4DA35F7E16}" type="pres">
      <dgm:prSet presAssocID="{B36722D5-05A1-49E5-933D-B22C073EB70C}" presName="desTx" presStyleLbl="revTx" presStyleIdx="1" presStyleCnt="6">
        <dgm:presLayoutVars/>
      </dgm:prSet>
      <dgm:spPr/>
    </dgm:pt>
    <dgm:pt modelId="{105C3CEE-615F-4B7F-BDF8-B402CDDB1C94}" type="pres">
      <dgm:prSet presAssocID="{59E22278-D473-4A0D-85BA-F7EB2CED5998}" presName="sibTrans" presStyleCnt="0"/>
      <dgm:spPr/>
    </dgm:pt>
    <dgm:pt modelId="{9A31D4D6-3823-4B54-B783-F8E5D42C3503}" type="pres">
      <dgm:prSet presAssocID="{87067820-17D1-417A-94DC-B3D89859D687}" presName="compNode" presStyleCnt="0"/>
      <dgm:spPr/>
    </dgm:pt>
    <dgm:pt modelId="{39ABF0FF-4EE5-432A-9E8D-97E5AFD1DC7A}" type="pres">
      <dgm:prSet presAssocID="{87067820-17D1-417A-94DC-B3D89859D687}"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onfused face outline outline"/>
        </a:ext>
      </dgm:extLst>
    </dgm:pt>
    <dgm:pt modelId="{962F6083-3F6A-40F2-921F-018151B6054B}" type="pres">
      <dgm:prSet presAssocID="{87067820-17D1-417A-94DC-B3D89859D687}" presName="iconSpace" presStyleCnt="0"/>
      <dgm:spPr/>
    </dgm:pt>
    <dgm:pt modelId="{80E28BD0-77F5-40BD-BE58-BB5EB7F81C28}" type="pres">
      <dgm:prSet presAssocID="{87067820-17D1-417A-94DC-B3D89859D687}" presName="parTx" presStyleLbl="revTx" presStyleIdx="2" presStyleCnt="6">
        <dgm:presLayoutVars>
          <dgm:chMax val="0"/>
          <dgm:chPref val="0"/>
        </dgm:presLayoutVars>
      </dgm:prSet>
      <dgm:spPr/>
    </dgm:pt>
    <dgm:pt modelId="{753C0DCB-1CA3-42F5-B3C9-D4E9717B4BB7}" type="pres">
      <dgm:prSet presAssocID="{87067820-17D1-417A-94DC-B3D89859D687}" presName="txSpace" presStyleCnt="0"/>
      <dgm:spPr/>
    </dgm:pt>
    <dgm:pt modelId="{2E37E803-FFF0-4F08-8AED-BF991D9850DC}" type="pres">
      <dgm:prSet presAssocID="{87067820-17D1-417A-94DC-B3D89859D687}" presName="desTx" presStyleLbl="revTx" presStyleIdx="3" presStyleCnt="6">
        <dgm:presLayoutVars/>
      </dgm:prSet>
      <dgm:spPr/>
    </dgm:pt>
    <dgm:pt modelId="{C2C856D8-62FB-4573-8489-E28371530BFC}" type="pres">
      <dgm:prSet presAssocID="{E521CF25-0A06-4224-8BFA-C43E7F904503}" presName="sibTrans" presStyleCnt="0"/>
      <dgm:spPr/>
    </dgm:pt>
    <dgm:pt modelId="{BF9B6365-C424-474A-9D88-F78636716741}" type="pres">
      <dgm:prSet presAssocID="{DEB1996C-7D65-40D8-93A0-1D5C5971308B}" presName="compNode" presStyleCnt="0"/>
      <dgm:spPr/>
    </dgm:pt>
    <dgm:pt modelId="{605DACEC-690A-474B-AF43-C12F830526D7}" type="pres">
      <dgm:prSet presAssocID="{DEB1996C-7D65-40D8-93A0-1D5C5971308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Worried face outline outline"/>
        </a:ext>
      </dgm:extLst>
    </dgm:pt>
    <dgm:pt modelId="{1611F45A-95AA-4319-AB02-664DC086933C}" type="pres">
      <dgm:prSet presAssocID="{DEB1996C-7D65-40D8-93A0-1D5C5971308B}" presName="iconSpace" presStyleCnt="0"/>
      <dgm:spPr/>
    </dgm:pt>
    <dgm:pt modelId="{550F9C96-B1D5-43A9-8DD0-9B178689B0A2}" type="pres">
      <dgm:prSet presAssocID="{DEB1996C-7D65-40D8-93A0-1D5C5971308B}" presName="parTx" presStyleLbl="revTx" presStyleIdx="4" presStyleCnt="6">
        <dgm:presLayoutVars>
          <dgm:chMax val="0"/>
          <dgm:chPref val="0"/>
        </dgm:presLayoutVars>
      </dgm:prSet>
      <dgm:spPr/>
    </dgm:pt>
    <dgm:pt modelId="{08346C74-8340-4A3B-8D20-8DE540E3FACF}" type="pres">
      <dgm:prSet presAssocID="{DEB1996C-7D65-40D8-93A0-1D5C5971308B}" presName="txSpace" presStyleCnt="0"/>
      <dgm:spPr/>
    </dgm:pt>
    <dgm:pt modelId="{A04CC4D6-50D2-4BEE-85CA-4480D3FE5BBF}" type="pres">
      <dgm:prSet presAssocID="{DEB1996C-7D65-40D8-93A0-1D5C5971308B}" presName="desTx" presStyleLbl="revTx" presStyleIdx="5" presStyleCnt="6">
        <dgm:presLayoutVars/>
      </dgm:prSet>
      <dgm:spPr/>
    </dgm:pt>
  </dgm:ptLst>
  <dgm:cxnLst>
    <dgm:cxn modelId="{24DD1902-31ED-4023-83B0-3BB66C03CA27}" type="presOf" srcId="{E7A6862A-8FDC-4628-956B-982C40FE04B2}" destId="{2E37E803-FFF0-4F08-8AED-BF991D9850DC}" srcOrd="0" destOrd="0" presId="urn:microsoft.com/office/officeart/2018/5/layout/CenteredIconLabelDescriptionList"/>
    <dgm:cxn modelId="{3F0AC30D-D3EA-4031-88EB-AD999C5A53C4}" type="presOf" srcId="{EFD0AEDD-A763-4E1B-B30A-95BCD0413EFB}" destId="{1071001F-C390-48BB-866D-5F4DA35F7E16}" srcOrd="0" destOrd="0" presId="urn:microsoft.com/office/officeart/2018/5/layout/CenteredIconLabelDescriptionList"/>
    <dgm:cxn modelId="{4FD8250F-87BD-471E-B46F-6EDC605024AE}" srcId="{B36722D5-05A1-49E5-933D-B22C073EB70C}" destId="{236FEB79-36F7-4F18-A97A-B8BFC48BCEB3}" srcOrd="2" destOrd="0" parTransId="{48C0394C-C6D1-4B83-A79B-1980790FA425}" sibTransId="{172E92B4-9E9D-4A58-8DCE-756053DF8C2E}"/>
    <dgm:cxn modelId="{538C7316-E073-43BA-813E-56F940F00777}" type="presOf" srcId="{87067820-17D1-417A-94DC-B3D89859D687}" destId="{80E28BD0-77F5-40BD-BE58-BB5EB7F81C28}" srcOrd="0" destOrd="0" presId="urn:microsoft.com/office/officeart/2018/5/layout/CenteredIconLabelDescriptionList"/>
    <dgm:cxn modelId="{EC4E461A-8827-43EA-BE3E-A67645B76FC8}" srcId="{B36722D5-05A1-49E5-933D-B22C073EB70C}" destId="{526A6AB5-5ECC-455A-9283-326F0A9FC2B1}" srcOrd="1" destOrd="0" parTransId="{466DF9F8-C8D1-4D02-B012-33F82FE72031}" sibTransId="{BD24A40C-C11C-477A-8B93-EDF2A0B5FB65}"/>
    <dgm:cxn modelId="{0991921E-D8BE-4B1B-B8C3-CD1AE8075929}" srcId="{DEB1996C-7D65-40D8-93A0-1D5C5971308B}" destId="{01386468-2888-45E0-8CBB-16145FA6C7A8}" srcOrd="3" destOrd="0" parTransId="{03F842CC-31E7-4A6D-A1DC-A3B47A9AAE01}" sibTransId="{1D2A35F7-E239-4C9B-9176-E9B0F7EED1E3}"/>
    <dgm:cxn modelId="{62BEF52E-8833-456C-BBAB-74718A87739C}" srcId="{87067820-17D1-417A-94DC-B3D89859D687}" destId="{E869A861-2223-460C-A333-5A51F334E961}" srcOrd="2" destOrd="0" parTransId="{330ED44E-88DF-40D0-8F89-107339ABBCE6}" sibTransId="{215ACDA5-BFEF-4CB3-B217-B5F3B47A50D0}"/>
    <dgm:cxn modelId="{BAAD3932-E2A0-47B0-B8EF-9954ED8D1D13}" type="presOf" srcId="{01386468-2888-45E0-8CBB-16145FA6C7A8}" destId="{A04CC4D6-50D2-4BEE-85CA-4480D3FE5BBF}" srcOrd="0" destOrd="3" presId="urn:microsoft.com/office/officeart/2018/5/layout/CenteredIconLabelDescriptionList"/>
    <dgm:cxn modelId="{9FF5A649-6739-4A65-AE0A-3E972D6B1281}" type="presOf" srcId="{DEB1996C-7D65-40D8-93A0-1D5C5971308B}" destId="{550F9C96-B1D5-43A9-8DD0-9B178689B0A2}" srcOrd="0" destOrd="0" presId="urn:microsoft.com/office/officeart/2018/5/layout/CenteredIconLabelDescriptionList"/>
    <dgm:cxn modelId="{D80A9552-B19C-4D46-8E00-4CBE7D0C7E3A}" type="presOf" srcId="{236FEB79-36F7-4F18-A97A-B8BFC48BCEB3}" destId="{1071001F-C390-48BB-866D-5F4DA35F7E16}" srcOrd="0" destOrd="2" presId="urn:microsoft.com/office/officeart/2018/5/layout/CenteredIconLabelDescriptionList"/>
    <dgm:cxn modelId="{D910F874-09DC-4A35-81A2-BECD397CBC25}" srcId="{87067820-17D1-417A-94DC-B3D89859D687}" destId="{79C52636-EA5A-40B7-A646-EC59C144EC12}" srcOrd="1" destOrd="0" parTransId="{1988943B-D449-47B3-B1F4-5EBF00C9D4E7}" sibTransId="{3F4F7111-4BE1-483B-86B7-CD0EB79656C0}"/>
    <dgm:cxn modelId="{FA40D67A-EC3A-42B7-AB2B-2E179DAC4230}" type="presOf" srcId="{2641C791-1F14-4287-A7C9-6CD66ACA532F}" destId="{A04CC4D6-50D2-4BEE-85CA-4480D3FE5BBF}" srcOrd="0" destOrd="1" presId="urn:microsoft.com/office/officeart/2018/5/layout/CenteredIconLabelDescriptionList"/>
    <dgm:cxn modelId="{9540F87B-B755-4001-B1C5-2D59665078B7}" type="presOf" srcId="{EA7B0C32-1CAD-4C6F-B697-759CF99B8FC3}" destId="{A04CC4D6-50D2-4BEE-85CA-4480D3FE5BBF}" srcOrd="0" destOrd="0" presId="urn:microsoft.com/office/officeart/2018/5/layout/CenteredIconLabelDescriptionList"/>
    <dgm:cxn modelId="{BA7F3A84-F843-495F-91FB-0AE63614CA8C}" srcId="{87067820-17D1-417A-94DC-B3D89859D687}" destId="{E7A6862A-8FDC-4628-956B-982C40FE04B2}" srcOrd="0" destOrd="0" parTransId="{413EA75C-185E-4B42-803F-8144BE8D56DA}" sibTransId="{848AD846-15A6-454F-8450-2504813CB2D2}"/>
    <dgm:cxn modelId="{FFC0708B-9E7D-4C72-9FF3-0067376DA8A1}" type="presOf" srcId="{526A6AB5-5ECC-455A-9283-326F0A9FC2B1}" destId="{1071001F-C390-48BB-866D-5F4DA35F7E16}" srcOrd="0" destOrd="1" presId="urn:microsoft.com/office/officeart/2018/5/layout/CenteredIconLabelDescriptionList"/>
    <dgm:cxn modelId="{D2D52D8E-E6A8-44D4-9DEC-8B3CC73180A6}" type="presOf" srcId="{B36722D5-05A1-49E5-933D-B22C073EB70C}" destId="{3697CBA9-BCB6-4D1F-9B35-F47DA582D8D2}" srcOrd="0" destOrd="0" presId="urn:microsoft.com/office/officeart/2018/5/layout/CenteredIconLabelDescriptionList"/>
    <dgm:cxn modelId="{05116795-8D2D-4263-9117-0B8DE7FCD961}" srcId="{DEB1996C-7D65-40D8-93A0-1D5C5971308B}" destId="{2641C791-1F14-4287-A7C9-6CD66ACA532F}" srcOrd="1" destOrd="0" parTransId="{CEC776CA-00E4-4B22-822D-49B56621EFA0}" sibTransId="{48F91313-7E68-4155-8520-27AC08792263}"/>
    <dgm:cxn modelId="{E381219C-53C4-4AD1-BB90-C2B1080E5264}" srcId="{B36722D5-05A1-49E5-933D-B22C073EB70C}" destId="{EFD0AEDD-A763-4E1B-B30A-95BCD0413EFB}" srcOrd="0" destOrd="0" parTransId="{2FC4ACBA-DA5A-4672-ABF4-9C800D7DD971}" sibTransId="{2517B72A-C76D-42FC-8501-264F481051A7}"/>
    <dgm:cxn modelId="{A532E0A1-6374-40A3-AB37-AEEDE9929C94}" srcId="{AA0EEDA3-7F15-481F-8DB5-87CF64157E32}" destId="{B36722D5-05A1-49E5-933D-B22C073EB70C}" srcOrd="0" destOrd="0" parTransId="{FDBEA915-F789-459F-9F71-24F0A60C005D}" sibTransId="{59E22278-D473-4A0D-85BA-F7EB2CED5998}"/>
    <dgm:cxn modelId="{DC3B57AA-E6F9-4859-938F-F2AEA92C6518}" type="presOf" srcId="{AA0EEDA3-7F15-481F-8DB5-87CF64157E32}" destId="{6EBDC523-A416-40D4-88CC-72885AA42587}" srcOrd="0" destOrd="0" presId="urn:microsoft.com/office/officeart/2018/5/layout/CenteredIconLabelDescriptionList"/>
    <dgm:cxn modelId="{D1365AB2-BBC4-4910-B9EE-676D0EA01D74}" srcId="{AA0EEDA3-7F15-481F-8DB5-87CF64157E32}" destId="{87067820-17D1-417A-94DC-B3D89859D687}" srcOrd="1" destOrd="0" parTransId="{664F267A-D4AD-450F-9445-C3B5FB2E669F}" sibTransId="{E521CF25-0A06-4224-8BFA-C43E7F904503}"/>
    <dgm:cxn modelId="{96DCBABC-3CCA-4F4B-9361-9D1D41F16E46}" srcId="{AA0EEDA3-7F15-481F-8DB5-87CF64157E32}" destId="{DEB1996C-7D65-40D8-93A0-1D5C5971308B}" srcOrd="2" destOrd="0" parTransId="{A4F1C5E1-EF89-48CE-A30E-A9B2FAC46670}" sibTransId="{E62DB003-1DA7-47E1-AF93-32C014A3E060}"/>
    <dgm:cxn modelId="{A3EC33CF-3BB2-49F7-9904-05F54D43265B}" srcId="{DEB1996C-7D65-40D8-93A0-1D5C5971308B}" destId="{EA7B0C32-1CAD-4C6F-B697-759CF99B8FC3}" srcOrd="0" destOrd="0" parTransId="{4DE5F906-C5BD-48A3-BF3F-231B4F8C510D}" sibTransId="{27FD79B8-5F72-4973-B789-075988B72040}"/>
    <dgm:cxn modelId="{221431D3-783B-4173-B046-DBF7CBB1EB7F}" srcId="{B36722D5-05A1-49E5-933D-B22C073EB70C}" destId="{B7C44BA8-ECC4-432C-9629-AD822B32D2A5}" srcOrd="3" destOrd="0" parTransId="{6200CF88-EB0F-4F5B-BA11-198A517B302F}" sibTransId="{69C852F0-664C-434F-A1F9-F9B12325CB74}"/>
    <dgm:cxn modelId="{EB5D4ED4-24E8-451F-B413-E9881523CDF5}" type="presOf" srcId="{4A547FC8-4CE5-4E56-BEDB-285414612DA5}" destId="{A04CC4D6-50D2-4BEE-85CA-4480D3FE5BBF}" srcOrd="0" destOrd="2" presId="urn:microsoft.com/office/officeart/2018/5/layout/CenteredIconLabelDescriptionList"/>
    <dgm:cxn modelId="{FF2707E1-D500-460C-AED3-5D8A2BE08800}" srcId="{DEB1996C-7D65-40D8-93A0-1D5C5971308B}" destId="{4A547FC8-4CE5-4E56-BEDB-285414612DA5}" srcOrd="2" destOrd="0" parTransId="{08A65C70-6E35-45A6-84ED-671CB803D9CE}" sibTransId="{2CC562F8-0FC3-4080-B045-83EAA14A0DB3}"/>
    <dgm:cxn modelId="{102B3FE7-F9A2-4767-972C-8751AA6A8E6D}" type="presOf" srcId="{79C52636-EA5A-40B7-A646-EC59C144EC12}" destId="{2E37E803-FFF0-4F08-8AED-BF991D9850DC}" srcOrd="0" destOrd="1" presId="urn:microsoft.com/office/officeart/2018/5/layout/CenteredIconLabelDescriptionList"/>
    <dgm:cxn modelId="{865C52E7-3000-413F-BBCF-4121667530D3}" type="presOf" srcId="{B7C44BA8-ECC4-432C-9629-AD822B32D2A5}" destId="{1071001F-C390-48BB-866D-5F4DA35F7E16}" srcOrd="0" destOrd="3" presId="urn:microsoft.com/office/officeart/2018/5/layout/CenteredIconLabelDescriptionList"/>
    <dgm:cxn modelId="{6F750DEC-9BCB-46DC-8A14-3F618A8BF511}" type="presOf" srcId="{E869A861-2223-460C-A333-5A51F334E961}" destId="{2E37E803-FFF0-4F08-8AED-BF991D9850DC}" srcOrd="0" destOrd="2" presId="urn:microsoft.com/office/officeart/2018/5/layout/CenteredIconLabelDescriptionList"/>
    <dgm:cxn modelId="{012029F2-AA4D-4A26-9449-6AF185DDA8BE}" type="presOf" srcId="{DE650DB6-4BE1-4208-ADEB-23AA02F13FDE}" destId="{2E37E803-FFF0-4F08-8AED-BF991D9850DC}" srcOrd="0" destOrd="3" presId="urn:microsoft.com/office/officeart/2018/5/layout/CenteredIconLabelDescriptionList"/>
    <dgm:cxn modelId="{4EB375FC-E599-4EC6-B0DD-4E91A7C73DC7}" srcId="{87067820-17D1-417A-94DC-B3D89859D687}" destId="{DE650DB6-4BE1-4208-ADEB-23AA02F13FDE}" srcOrd="3" destOrd="0" parTransId="{27EFB477-4700-433D-B361-BA31AF494310}" sibTransId="{9849946B-1CC4-4154-B9D5-F4ADFEBA9D7C}"/>
    <dgm:cxn modelId="{847CDECE-BD0F-452C-8C26-1733DAF941CE}" type="presParOf" srcId="{6EBDC523-A416-40D4-88CC-72885AA42587}" destId="{7BD61B8D-ED9F-4807-BF75-E995AD96444A}" srcOrd="0" destOrd="0" presId="urn:microsoft.com/office/officeart/2018/5/layout/CenteredIconLabelDescriptionList"/>
    <dgm:cxn modelId="{A28B2F10-2A23-4EA4-9AEC-165682FD3826}" type="presParOf" srcId="{7BD61B8D-ED9F-4807-BF75-E995AD96444A}" destId="{2C852898-51B7-49F2-98C3-1EAF73A197BD}" srcOrd="0" destOrd="0" presId="urn:microsoft.com/office/officeart/2018/5/layout/CenteredIconLabelDescriptionList"/>
    <dgm:cxn modelId="{CCB419A9-7032-4C0E-934C-0AE34D5717B9}" type="presParOf" srcId="{7BD61B8D-ED9F-4807-BF75-E995AD96444A}" destId="{2B7CB74B-E02A-4482-9BB8-FD27A92CC7F1}" srcOrd="1" destOrd="0" presId="urn:microsoft.com/office/officeart/2018/5/layout/CenteredIconLabelDescriptionList"/>
    <dgm:cxn modelId="{286F54C6-BFA7-4E03-AE47-EB6CA6E829AE}" type="presParOf" srcId="{7BD61B8D-ED9F-4807-BF75-E995AD96444A}" destId="{3697CBA9-BCB6-4D1F-9B35-F47DA582D8D2}" srcOrd="2" destOrd="0" presId="urn:microsoft.com/office/officeart/2018/5/layout/CenteredIconLabelDescriptionList"/>
    <dgm:cxn modelId="{89C4B4A0-8908-48D3-85C1-E151F5196AF9}" type="presParOf" srcId="{7BD61B8D-ED9F-4807-BF75-E995AD96444A}" destId="{335C138F-439D-4A31-B5E3-2FAF2C239FA5}" srcOrd="3" destOrd="0" presId="urn:microsoft.com/office/officeart/2018/5/layout/CenteredIconLabelDescriptionList"/>
    <dgm:cxn modelId="{1180992D-25D4-4FC4-8C65-F2E460C580ED}" type="presParOf" srcId="{7BD61B8D-ED9F-4807-BF75-E995AD96444A}" destId="{1071001F-C390-48BB-866D-5F4DA35F7E16}" srcOrd="4" destOrd="0" presId="urn:microsoft.com/office/officeart/2018/5/layout/CenteredIconLabelDescriptionList"/>
    <dgm:cxn modelId="{C92034C2-BA57-406C-941A-C5266872110E}" type="presParOf" srcId="{6EBDC523-A416-40D4-88CC-72885AA42587}" destId="{105C3CEE-615F-4B7F-BDF8-B402CDDB1C94}" srcOrd="1" destOrd="0" presId="urn:microsoft.com/office/officeart/2018/5/layout/CenteredIconLabelDescriptionList"/>
    <dgm:cxn modelId="{8B97AC30-2E17-4E82-A4DD-642FBAF21C0E}" type="presParOf" srcId="{6EBDC523-A416-40D4-88CC-72885AA42587}" destId="{9A31D4D6-3823-4B54-B783-F8E5D42C3503}" srcOrd="2" destOrd="0" presId="urn:microsoft.com/office/officeart/2018/5/layout/CenteredIconLabelDescriptionList"/>
    <dgm:cxn modelId="{877EBB0E-B817-444E-80EF-4AAFEBF8D775}" type="presParOf" srcId="{9A31D4D6-3823-4B54-B783-F8E5D42C3503}" destId="{39ABF0FF-4EE5-432A-9E8D-97E5AFD1DC7A}" srcOrd="0" destOrd="0" presId="urn:microsoft.com/office/officeart/2018/5/layout/CenteredIconLabelDescriptionList"/>
    <dgm:cxn modelId="{295F558A-05D4-4CEA-8DBE-EC433DA3D0FA}" type="presParOf" srcId="{9A31D4D6-3823-4B54-B783-F8E5D42C3503}" destId="{962F6083-3F6A-40F2-921F-018151B6054B}" srcOrd="1" destOrd="0" presId="urn:microsoft.com/office/officeart/2018/5/layout/CenteredIconLabelDescriptionList"/>
    <dgm:cxn modelId="{CD945CCE-4EE9-4979-AB71-55F7EE812588}" type="presParOf" srcId="{9A31D4D6-3823-4B54-B783-F8E5D42C3503}" destId="{80E28BD0-77F5-40BD-BE58-BB5EB7F81C28}" srcOrd="2" destOrd="0" presId="urn:microsoft.com/office/officeart/2018/5/layout/CenteredIconLabelDescriptionList"/>
    <dgm:cxn modelId="{7288616B-853B-4BB4-90B0-FA3850D424A5}" type="presParOf" srcId="{9A31D4D6-3823-4B54-B783-F8E5D42C3503}" destId="{753C0DCB-1CA3-42F5-B3C9-D4E9717B4BB7}" srcOrd="3" destOrd="0" presId="urn:microsoft.com/office/officeart/2018/5/layout/CenteredIconLabelDescriptionList"/>
    <dgm:cxn modelId="{B186B5F4-6D73-4646-9A7D-EF85DA4842DF}" type="presParOf" srcId="{9A31D4D6-3823-4B54-B783-F8E5D42C3503}" destId="{2E37E803-FFF0-4F08-8AED-BF991D9850DC}" srcOrd="4" destOrd="0" presId="urn:microsoft.com/office/officeart/2018/5/layout/CenteredIconLabelDescriptionList"/>
    <dgm:cxn modelId="{0C8106D6-0FC7-4C7E-B804-79BCB9D1DDFB}" type="presParOf" srcId="{6EBDC523-A416-40D4-88CC-72885AA42587}" destId="{C2C856D8-62FB-4573-8489-E28371530BFC}" srcOrd="3" destOrd="0" presId="urn:microsoft.com/office/officeart/2018/5/layout/CenteredIconLabelDescriptionList"/>
    <dgm:cxn modelId="{73BEBC8C-6C5B-44C9-9542-37E9B2D2F57B}" type="presParOf" srcId="{6EBDC523-A416-40D4-88CC-72885AA42587}" destId="{BF9B6365-C424-474A-9D88-F78636716741}" srcOrd="4" destOrd="0" presId="urn:microsoft.com/office/officeart/2018/5/layout/CenteredIconLabelDescriptionList"/>
    <dgm:cxn modelId="{B2D146AF-FD5C-4C6A-8E24-75824CEECA40}" type="presParOf" srcId="{BF9B6365-C424-474A-9D88-F78636716741}" destId="{605DACEC-690A-474B-AF43-C12F830526D7}" srcOrd="0" destOrd="0" presId="urn:microsoft.com/office/officeart/2018/5/layout/CenteredIconLabelDescriptionList"/>
    <dgm:cxn modelId="{24F68032-7A06-454D-851A-D1DBA4BCBFE2}" type="presParOf" srcId="{BF9B6365-C424-474A-9D88-F78636716741}" destId="{1611F45A-95AA-4319-AB02-664DC086933C}" srcOrd="1" destOrd="0" presId="urn:microsoft.com/office/officeart/2018/5/layout/CenteredIconLabelDescriptionList"/>
    <dgm:cxn modelId="{E8F4EF88-0C3F-4EB0-82A0-5E63ED8BAEEC}" type="presParOf" srcId="{BF9B6365-C424-474A-9D88-F78636716741}" destId="{550F9C96-B1D5-43A9-8DD0-9B178689B0A2}" srcOrd="2" destOrd="0" presId="urn:microsoft.com/office/officeart/2018/5/layout/CenteredIconLabelDescriptionList"/>
    <dgm:cxn modelId="{531E1714-F184-4D3E-8280-29F83CBF3393}" type="presParOf" srcId="{BF9B6365-C424-474A-9D88-F78636716741}" destId="{08346C74-8340-4A3B-8D20-8DE540E3FACF}" srcOrd="3" destOrd="0" presId="urn:microsoft.com/office/officeart/2018/5/layout/CenteredIconLabelDescriptionList"/>
    <dgm:cxn modelId="{D0A93A9E-81DB-4144-8FAA-44F5F78316B0}" type="presParOf" srcId="{BF9B6365-C424-474A-9D88-F78636716741}" destId="{A04CC4D6-50D2-4BEE-85CA-4480D3FE5BBF}"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C1C5F6-5CF4-42BC-A92C-92BAEBFDACD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EA5E386-82D1-498D-AD44-F519627081D4}">
      <dgm:prSet/>
      <dgm:spPr/>
      <dgm:t>
        <a:bodyPr/>
        <a:lstStyle/>
        <a:p>
          <a:r>
            <a:rPr lang="en-US" dirty="0"/>
            <a:t>Our first line of defense against threat</a:t>
          </a:r>
        </a:p>
      </dgm:t>
    </dgm:pt>
    <dgm:pt modelId="{67C7F989-B47E-45A6-8178-72DC5AF84323}" type="parTrans" cxnId="{5B1FFC71-0F7F-454C-85E4-4F1FA3BFEAE7}">
      <dgm:prSet/>
      <dgm:spPr/>
      <dgm:t>
        <a:bodyPr/>
        <a:lstStyle/>
        <a:p>
          <a:endParaRPr lang="en-US"/>
        </a:p>
      </dgm:t>
    </dgm:pt>
    <dgm:pt modelId="{DE0DF012-C678-4BAC-8A2D-67523A363D22}" type="sibTrans" cxnId="{5B1FFC71-0F7F-454C-85E4-4F1FA3BFEAE7}">
      <dgm:prSet/>
      <dgm:spPr/>
      <dgm:t>
        <a:bodyPr/>
        <a:lstStyle/>
        <a:p>
          <a:endParaRPr lang="en-US"/>
        </a:p>
      </dgm:t>
    </dgm:pt>
    <dgm:pt modelId="{7883B3D7-B8A6-46A6-9BCA-24A889951317}">
      <dgm:prSet/>
      <dgm:spPr/>
      <dgm:t>
        <a:bodyPr/>
        <a:lstStyle/>
        <a:p>
          <a:r>
            <a:rPr lang="en-US"/>
            <a:t>Heart Rate may increase or decrease</a:t>
          </a:r>
        </a:p>
      </dgm:t>
    </dgm:pt>
    <dgm:pt modelId="{9B8B6BD4-590B-4224-B31F-514E3C005417}" type="parTrans" cxnId="{5FDDF389-DCA5-46B6-8C6D-02481FF75E1D}">
      <dgm:prSet/>
      <dgm:spPr/>
      <dgm:t>
        <a:bodyPr/>
        <a:lstStyle/>
        <a:p>
          <a:endParaRPr lang="en-US"/>
        </a:p>
      </dgm:t>
    </dgm:pt>
    <dgm:pt modelId="{56DF316F-0D72-4332-AF93-DF0C2E3AD05F}" type="sibTrans" cxnId="{5FDDF389-DCA5-46B6-8C6D-02481FF75E1D}">
      <dgm:prSet/>
      <dgm:spPr/>
      <dgm:t>
        <a:bodyPr/>
        <a:lstStyle/>
        <a:p>
          <a:endParaRPr lang="en-US"/>
        </a:p>
      </dgm:t>
    </dgm:pt>
    <dgm:pt modelId="{737E5AB5-0567-4509-B72E-2BE9A319AA55}">
      <dgm:prSet/>
      <dgm:spPr/>
      <dgm:t>
        <a:bodyPr/>
        <a:lstStyle/>
        <a:p>
          <a:r>
            <a:rPr lang="en-US" dirty="0"/>
            <a:t>Breathing rates may shift up or down</a:t>
          </a:r>
        </a:p>
      </dgm:t>
    </dgm:pt>
    <dgm:pt modelId="{41CDC8A1-DC31-47B8-BFDC-073B0173742F}" type="parTrans" cxnId="{4DA2645C-703E-45BC-8B59-27295D024818}">
      <dgm:prSet/>
      <dgm:spPr/>
      <dgm:t>
        <a:bodyPr/>
        <a:lstStyle/>
        <a:p>
          <a:endParaRPr lang="en-US"/>
        </a:p>
      </dgm:t>
    </dgm:pt>
    <dgm:pt modelId="{BD0D89C2-FE0A-4C7D-AB1B-AA14DF0E7913}" type="sibTrans" cxnId="{4DA2645C-703E-45BC-8B59-27295D024818}">
      <dgm:prSet/>
      <dgm:spPr/>
      <dgm:t>
        <a:bodyPr/>
        <a:lstStyle/>
        <a:p>
          <a:endParaRPr lang="en-US"/>
        </a:p>
      </dgm:t>
    </dgm:pt>
    <dgm:pt modelId="{D1072CEE-8F53-469E-8CA9-122F57BA89F2}">
      <dgm:prSet/>
      <dgm:spPr/>
      <dgm:t>
        <a:bodyPr/>
        <a:lstStyle/>
        <a:p>
          <a:r>
            <a:rPr lang="en-US" dirty="0"/>
            <a:t>Self-soothing and self regulation (i.e. top-down processing) is accessible which makes it possible for the individual to inhibit sympathetic adrenal influences.</a:t>
          </a:r>
        </a:p>
      </dgm:t>
    </dgm:pt>
    <dgm:pt modelId="{73263F02-A3CE-47CB-A81B-7150EE3781B7}" type="parTrans" cxnId="{5045AC23-441B-49F8-9B83-A0B1CAB85E47}">
      <dgm:prSet/>
      <dgm:spPr/>
      <dgm:t>
        <a:bodyPr/>
        <a:lstStyle/>
        <a:p>
          <a:endParaRPr lang="en-US"/>
        </a:p>
      </dgm:t>
    </dgm:pt>
    <dgm:pt modelId="{9EFAEC8E-811E-44AF-B263-875E4871BA15}" type="sibTrans" cxnId="{5045AC23-441B-49F8-9B83-A0B1CAB85E47}">
      <dgm:prSet/>
      <dgm:spPr/>
      <dgm:t>
        <a:bodyPr/>
        <a:lstStyle/>
        <a:p>
          <a:endParaRPr lang="en-US"/>
        </a:p>
      </dgm:t>
    </dgm:pt>
    <dgm:pt modelId="{62282E78-FBF4-4FC2-AD6E-84D55E6074B8}">
      <dgm:prSet/>
      <dgm:spPr/>
      <dgm:t>
        <a:bodyPr/>
        <a:lstStyle/>
        <a:p>
          <a:r>
            <a:rPr lang="en-US"/>
            <a:t>The individual still has access to language and is able to seek support/ask for help</a:t>
          </a:r>
        </a:p>
      </dgm:t>
    </dgm:pt>
    <dgm:pt modelId="{B4D7D801-8812-4D8B-825C-DAAC3B69A528}" type="parTrans" cxnId="{47B38936-D9F5-47AC-ADC4-EE373F0EB4EF}">
      <dgm:prSet/>
      <dgm:spPr/>
      <dgm:t>
        <a:bodyPr/>
        <a:lstStyle/>
        <a:p>
          <a:endParaRPr lang="en-US"/>
        </a:p>
      </dgm:t>
    </dgm:pt>
    <dgm:pt modelId="{3EC3F69B-0634-42AC-B6AC-EFF96F608B4F}" type="sibTrans" cxnId="{47B38936-D9F5-47AC-ADC4-EE373F0EB4EF}">
      <dgm:prSet/>
      <dgm:spPr/>
      <dgm:t>
        <a:bodyPr/>
        <a:lstStyle/>
        <a:p>
          <a:endParaRPr lang="en-US"/>
        </a:p>
      </dgm:t>
    </dgm:pt>
    <dgm:pt modelId="{F4FBB7E1-D87C-4D8B-BE4D-A293AC8CEB8B}">
      <dgm:prSet/>
      <dgm:spPr/>
      <dgm:t>
        <a:bodyPr/>
        <a:lstStyle/>
        <a:p>
          <a:r>
            <a:rPr lang="en-US"/>
            <a:t>The individual is able to cry and/or grieve</a:t>
          </a:r>
        </a:p>
      </dgm:t>
    </dgm:pt>
    <dgm:pt modelId="{DABB5CC4-A887-41B1-9A63-0625CBC211E3}" type="parTrans" cxnId="{3988F6BE-5328-4975-ABD3-99AF3500242F}">
      <dgm:prSet/>
      <dgm:spPr/>
      <dgm:t>
        <a:bodyPr/>
        <a:lstStyle/>
        <a:p>
          <a:endParaRPr lang="en-US"/>
        </a:p>
      </dgm:t>
    </dgm:pt>
    <dgm:pt modelId="{A0A41B43-7ABE-4407-99AF-DB1D1F37F913}" type="sibTrans" cxnId="{3988F6BE-5328-4975-ABD3-99AF3500242F}">
      <dgm:prSet/>
      <dgm:spPr/>
      <dgm:t>
        <a:bodyPr/>
        <a:lstStyle/>
        <a:p>
          <a:endParaRPr lang="en-US"/>
        </a:p>
      </dgm:t>
    </dgm:pt>
    <dgm:pt modelId="{7013C617-2FA3-4A51-8BD9-9AAE4C785B49}">
      <dgm:prSet/>
      <dgm:spPr/>
      <dgm:t>
        <a:bodyPr/>
        <a:lstStyle/>
        <a:p>
          <a:r>
            <a:rPr lang="en-US" b="1" dirty="0"/>
            <a:t>When in our social engagement system, we may feel “bad” but we are still within our window of tolerance.</a:t>
          </a:r>
          <a:endParaRPr lang="en-US" dirty="0"/>
        </a:p>
      </dgm:t>
    </dgm:pt>
    <dgm:pt modelId="{74B9BACF-E0ED-40DE-AF6A-F05D2F5FC569}" type="parTrans" cxnId="{A6C3D9F4-EBC0-4F2A-9E08-F2D935D2C826}">
      <dgm:prSet/>
      <dgm:spPr/>
      <dgm:t>
        <a:bodyPr/>
        <a:lstStyle/>
        <a:p>
          <a:endParaRPr lang="en-US"/>
        </a:p>
      </dgm:t>
    </dgm:pt>
    <dgm:pt modelId="{BC0B4ED4-30B9-4E9B-983D-D5AB65450FFD}" type="sibTrans" cxnId="{A6C3D9F4-EBC0-4F2A-9E08-F2D935D2C826}">
      <dgm:prSet/>
      <dgm:spPr/>
      <dgm:t>
        <a:bodyPr/>
        <a:lstStyle/>
        <a:p>
          <a:endParaRPr lang="en-US"/>
        </a:p>
      </dgm:t>
    </dgm:pt>
    <dgm:pt modelId="{6127B503-69B7-446A-9C27-D34080D71B30}" type="pres">
      <dgm:prSet presAssocID="{6DC1C5F6-5CF4-42BC-A92C-92BAEBFDACDF}" presName="linear" presStyleCnt="0">
        <dgm:presLayoutVars>
          <dgm:animLvl val="lvl"/>
          <dgm:resizeHandles val="exact"/>
        </dgm:presLayoutVars>
      </dgm:prSet>
      <dgm:spPr/>
    </dgm:pt>
    <dgm:pt modelId="{188DA365-1BB6-449F-AC0C-AF4C8151354E}" type="pres">
      <dgm:prSet presAssocID="{AEA5E386-82D1-498D-AD44-F519627081D4}" presName="parentText" presStyleLbl="node1" presStyleIdx="0" presStyleCnt="7">
        <dgm:presLayoutVars>
          <dgm:chMax val="0"/>
          <dgm:bulletEnabled val="1"/>
        </dgm:presLayoutVars>
      </dgm:prSet>
      <dgm:spPr/>
    </dgm:pt>
    <dgm:pt modelId="{0F84451D-4194-407C-A468-83EC677F09D1}" type="pres">
      <dgm:prSet presAssocID="{DE0DF012-C678-4BAC-8A2D-67523A363D22}" presName="spacer" presStyleCnt="0"/>
      <dgm:spPr/>
    </dgm:pt>
    <dgm:pt modelId="{9944C3EE-DCF7-4E49-A825-BC2FA7169C21}" type="pres">
      <dgm:prSet presAssocID="{7883B3D7-B8A6-46A6-9BCA-24A889951317}" presName="parentText" presStyleLbl="node1" presStyleIdx="1" presStyleCnt="7">
        <dgm:presLayoutVars>
          <dgm:chMax val="0"/>
          <dgm:bulletEnabled val="1"/>
        </dgm:presLayoutVars>
      </dgm:prSet>
      <dgm:spPr/>
    </dgm:pt>
    <dgm:pt modelId="{BBB2CCEC-ECFD-4C15-AA53-5A8D2A444C6B}" type="pres">
      <dgm:prSet presAssocID="{56DF316F-0D72-4332-AF93-DF0C2E3AD05F}" presName="spacer" presStyleCnt="0"/>
      <dgm:spPr/>
    </dgm:pt>
    <dgm:pt modelId="{9D2A7286-E55A-4D24-8074-A87072985B68}" type="pres">
      <dgm:prSet presAssocID="{737E5AB5-0567-4509-B72E-2BE9A319AA55}" presName="parentText" presStyleLbl="node1" presStyleIdx="2" presStyleCnt="7">
        <dgm:presLayoutVars>
          <dgm:chMax val="0"/>
          <dgm:bulletEnabled val="1"/>
        </dgm:presLayoutVars>
      </dgm:prSet>
      <dgm:spPr/>
    </dgm:pt>
    <dgm:pt modelId="{2614F705-25FE-4C78-A414-B55D49ECF493}" type="pres">
      <dgm:prSet presAssocID="{BD0D89C2-FE0A-4C7D-AB1B-AA14DF0E7913}" presName="spacer" presStyleCnt="0"/>
      <dgm:spPr/>
    </dgm:pt>
    <dgm:pt modelId="{B5180C69-AC56-414F-9681-55D690216770}" type="pres">
      <dgm:prSet presAssocID="{D1072CEE-8F53-469E-8CA9-122F57BA89F2}" presName="parentText" presStyleLbl="node1" presStyleIdx="3" presStyleCnt="7">
        <dgm:presLayoutVars>
          <dgm:chMax val="0"/>
          <dgm:bulletEnabled val="1"/>
        </dgm:presLayoutVars>
      </dgm:prSet>
      <dgm:spPr/>
    </dgm:pt>
    <dgm:pt modelId="{0FD624F6-F852-462F-AC76-2F9F82FBEA82}" type="pres">
      <dgm:prSet presAssocID="{9EFAEC8E-811E-44AF-B263-875E4871BA15}" presName="spacer" presStyleCnt="0"/>
      <dgm:spPr/>
    </dgm:pt>
    <dgm:pt modelId="{3BE8E094-D6FD-45AB-8A74-1E5EA48DED4E}" type="pres">
      <dgm:prSet presAssocID="{62282E78-FBF4-4FC2-AD6E-84D55E6074B8}" presName="parentText" presStyleLbl="node1" presStyleIdx="4" presStyleCnt="7">
        <dgm:presLayoutVars>
          <dgm:chMax val="0"/>
          <dgm:bulletEnabled val="1"/>
        </dgm:presLayoutVars>
      </dgm:prSet>
      <dgm:spPr/>
    </dgm:pt>
    <dgm:pt modelId="{F963F72F-D082-400D-A5FC-3B01EEE9C976}" type="pres">
      <dgm:prSet presAssocID="{3EC3F69B-0634-42AC-B6AC-EFF96F608B4F}" presName="spacer" presStyleCnt="0"/>
      <dgm:spPr/>
    </dgm:pt>
    <dgm:pt modelId="{43B4AD9C-960C-4DB2-9425-5DB2913460E3}" type="pres">
      <dgm:prSet presAssocID="{F4FBB7E1-D87C-4D8B-BE4D-A293AC8CEB8B}" presName="parentText" presStyleLbl="node1" presStyleIdx="5" presStyleCnt="7">
        <dgm:presLayoutVars>
          <dgm:chMax val="0"/>
          <dgm:bulletEnabled val="1"/>
        </dgm:presLayoutVars>
      </dgm:prSet>
      <dgm:spPr/>
    </dgm:pt>
    <dgm:pt modelId="{F438526C-B3CE-4A8E-8AF8-26E3E5D50FAA}" type="pres">
      <dgm:prSet presAssocID="{A0A41B43-7ABE-4407-99AF-DB1D1F37F913}" presName="spacer" presStyleCnt="0"/>
      <dgm:spPr/>
    </dgm:pt>
    <dgm:pt modelId="{2A408635-C2D2-493B-9ACF-D4C9FC585ABC}" type="pres">
      <dgm:prSet presAssocID="{7013C617-2FA3-4A51-8BD9-9AAE4C785B49}" presName="parentText" presStyleLbl="node1" presStyleIdx="6" presStyleCnt="7">
        <dgm:presLayoutVars>
          <dgm:chMax val="0"/>
          <dgm:bulletEnabled val="1"/>
        </dgm:presLayoutVars>
      </dgm:prSet>
      <dgm:spPr/>
    </dgm:pt>
  </dgm:ptLst>
  <dgm:cxnLst>
    <dgm:cxn modelId="{5045AC23-441B-49F8-9B83-A0B1CAB85E47}" srcId="{6DC1C5F6-5CF4-42BC-A92C-92BAEBFDACDF}" destId="{D1072CEE-8F53-469E-8CA9-122F57BA89F2}" srcOrd="3" destOrd="0" parTransId="{73263F02-A3CE-47CB-A81B-7150EE3781B7}" sibTransId="{9EFAEC8E-811E-44AF-B263-875E4871BA15}"/>
    <dgm:cxn modelId="{47B38936-D9F5-47AC-ADC4-EE373F0EB4EF}" srcId="{6DC1C5F6-5CF4-42BC-A92C-92BAEBFDACDF}" destId="{62282E78-FBF4-4FC2-AD6E-84D55E6074B8}" srcOrd="4" destOrd="0" parTransId="{B4D7D801-8812-4D8B-825C-DAAC3B69A528}" sibTransId="{3EC3F69B-0634-42AC-B6AC-EFF96F608B4F}"/>
    <dgm:cxn modelId="{4DA2645C-703E-45BC-8B59-27295D024818}" srcId="{6DC1C5F6-5CF4-42BC-A92C-92BAEBFDACDF}" destId="{737E5AB5-0567-4509-B72E-2BE9A319AA55}" srcOrd="2" destOrd="0" parTransId="{41CDC8A1-DC31-47B8-BFDC-073B0173742F}" sibTransId="{BD0D89C2-FE0A-4C7D-AB1B-AA14DF0E7913}"/>
    <dgm:cxn modelId="{6350B861-E0B8-441E-84DA-87F667CC5B83}" type="presOf" srcId="{7883B3D7-B8A6-46A6-9BCA-24A889951317}" destId="{9944C3EE-DCF7-4E49-A825-BC2FA7169C21}" srcOrd="0" destOrd="0" presId="urn:microsoft.com/office/officeart/2005/8/layout/vList2"/>
    <dgm:cxn modelId="{4A904E4A-8DB2-46A0-A112-5D1D36B127C4}" type="presOf" srcId="{7013C617-2FA3-4A51-8BD9-9AAE4C785B49}" destId="{2A408635-C2D2-493B-9ACF-D4C9FC585ABC}" srcOrd="0" destOrd="0" presId="urn:microsoft.com/office/officeart/2005/8/layout/vList2"/>
    <dgm:cxn modelId="{D99BCA6A-5A34-467E-9C0B-4F55673EC9DC}" type="presOf" srcId="{737E5AB5-0567-4509-B72E-2BE9A319AA55}" destId="{9D2A7286-E55A-4D24-8074-A87072985B68}" srcOrd="0" destOrd="0" presId="urn:microsoft.com/office/officeart/2005/8/layout/vList2"/>
    <dgm:cxn modelId="{5B1FFC71-0F7F-454C-85E4-4F1FA3BFEAE7}" srcId="{6DC1C5F6-5CF4-42BC-A92C-92BAEBFDACDF}" destId="{AEA5E386-82D1-498D-AD44-F519627081D4}" srcOrd="0" destOrd="0" parTransId="{67C7F989-B47E-45A6-8178-72DC5AF84323}" sibTransId="{DE0DF012-C678-4BAC-8A2D-67523A363D22}"/>
    <dgm:cxn modelId="{5FDDF389-DCA5-46B6-8C6D-02481FF75E1D}" srcId="{6DC1C5F6-5CF4-42BC-A92C-92BAEBFDACDF}" destId="{7883B3D7-B8A6-46A6-9BCA-24A889951317}" srcOrd="1" destOrd="0" parTransId="{9B8B6BD4-590B-4224-B31F-514E3C005417}" sibTransId="{56DF316F-0D72-4332-AF93-DF0C2E3AD05F}"/>
    <dgm:cxn modelId="{B7AAE89C-FC08-4044-AB70-1AE5C1009049}" type="presOf" srcId="{62282E78-FBF4-4FC2-AD6E-84D55E6074B8}" destId="{3BE8E094-D6FD-45AB-8A74-1E5EA48DED4E}" srcOrd="0" destOrd="0" presId="urn:microsoft.com/office/officeart/2005/8/layout/vList2"/>
    <dgm:cxn modelId="{3988F6BE-5328-4975-ABD3-99AF3500242F}" srcId="{6DC1C5F6-5CF4-42BC-A92C-92BAEBFDACDF}" destId="{F4FBB7E1-D87C-4D8B-BE4D-A293AC8CEB8B}" srcOrd="5" destOrd="0" parTransId="{DABB5CC4-A887-41B1-9A63-0625CBC211E3}" sibTransId="{A0A41B43-7ABE-4407-99AF-DB1D1F37F913}"/>
    <dgm:cxn modelId="{9A8FC5C2-48E3-4921-8D91-9D1F857C51A9}" type="presOf" srcId="{AEA5E386-82D1-498D-AD44-F519627081D4}" destId="{188DA365-1BB6-449F-AC0C-AF4C8151354E}" srcOrd="0" destOrd="0" presId="urn:microsoft.com/office/officeart/2005/8/layout/vList2"/>
    <dgm:cxn modelId="{34D943C4-90A3-4D7C-A1C1-07F99F52F1D8}" type="presOf" srcId="{6DC1C5F6-5CF4-42BC-A92C-92BAEBFDACDF}" destId="{6127B503-69B7-446A-9C27-D34080D71B30}" srcOrd="0" destOrd="0" presId="urn:microsoft.com/office/officeart/2005/8/layout/vList2"/>
    <dgm:cxn modelId="{7EAD55C9-F510-45B6-8D80-3223AD555D80}" type="presOf" srcId="{F4FBB7E1-D87C-4D8B-BE4D-A293AC8CEB8B}" destId="{43B4AD9C-960C-4DB2-9425-5DB2913460E3}" srcOrd="0" destOrd="0" presId="urn:microsoft.com/office/officeart/2005/8/layout/vList2"/>
    <dgm:cxn modelId="{FE0D51F2-13BB-43A5-BF2A-FDC8BCDDE2C9}" type="presOf" srcId="{D1072CEE-8F53-469E-8CA9-122F57BA89F2}" destId="{B5180C69-AC56-414F-9681-55D690216770}" srcOrd="0" destOrd="0" presId="urn:microsoft.com/office/officeart/2005/8/layout/vList2"/>
    <dgm:cxn modelId="{A6C3D9F4-EBC0-4F2A-9E08-F2D935D2C826}" srcId="{6DC1C5F6-5CF4-42BC-A92C-92BAEBFDACDF}" destId="{7013C617-2FA3-4A51-8BD9-9AAE4C785B49}" srcOrd="6" destOrd="0" parTransId="{74B9BACF-E0ED-40DE-AF6A-F05D2F5FC569}" sibTransId="{BC0B4ED4-30B9-4E9B-983D-D5AB65450FFD}"/>
    <dgm:cxn modelId="{64F78036-1628-4008-85C7-85DC632DE571}" type="presParOf" srcId="{6127B503-69B7-446A-9C27-D34080D71B30}" destId="{188DA365-1BB6-449F-AC0C-AF4C8151354E}" srcOrd="0" destOrd="0" presId="urn:microsoft.com/office/officeart/2005/8/layout/vList2"/>
    <dgm:cxn modelId="{F369EDCB-8DBE-4D17-BEA8-CC12398034C5}" type="presParOf" srcId="{6127B503-69B7-446A-9C27-D34080D71B30}" destId="{0F84451D-4194-407C-A468-83EC677F09D1}" srcOrd="1" destOrd="0" presId="urn:microsoft.com/office/officeart/2005/8/layout/vList2"/>
    <dgm:cxn modelId="{B20BEB39-B36F-419D-B2AE-B3F5707A5674}" type="presParOf" srcId="{6127B503-69B7-446A-9C27-D34080D71B30}" destId="{9944C3EE-DCF7-4E49-A825-BC2FA7169C21}" srcOrd="2" destOrd="0" presId="urn:microsoft.com/office/officeart/2005/8/layout/vList2"/>
    <dgm:cxn modelId="{393FE24C-BA6E-4284-8493-5F709CA533EB}" type="presParOf" srcId="{6127B503-69B7-446A-9C27-D34080D71B30}" destId="{BBB2CCEC-ECFD-4C15-AA53-5A8D2A444C6B}" srcOrd="3" destOrd="0" presId="urn:microsoft.com/office/officeart/2005/8/layout/vList2"/>
    <dgm:cxn modelId="{DCEB20A0-5385-40DD-8BC3-F4E982A48D3B}" type="presParOf" srcId="{6127B503-69B7-446A-9C27-D34080D71B30}" destId="{9D2A7286-E55A-4D24-8074-A87072985B68}" srcOrd="4" destOrd="0" presId="urn:microsoft.com/office/officeart/2005/8/layout/vList2"/>
    <dgm:cxn modelId="{ED4333DB-7E97-44E7-B589-D0AA4AC6F63D}" type="presParOf" srcId="{6127B503-69B7-446A-9C27-D34080D71B30}" destId="{2614F705-25FE-4C78-A414-B55D49ECF493}" srcOrd="5" destOrd="0" presId="urn:microsoft.com/office/officeart/2005/8/layout/vList2"/>
    <dgm:cxn modelId="{BBE028A5-1576-4348-87E5-767599E3EAEF}" type="presParOf" srcId="{6127B503-69B7-446A-9C27-D34080D71B30}" destId="{B5180C69-AC56-414F-9681-55D690216770}" srcOrd="6" destOrd="0" presId="urn:microsoft.com/office/officeart/2005/8/layout/vList2"/>
    <dgm:cxn modelId="{DF8EEBBD-DD7A-4D11-B1BC-523895C5863C}" type="presParOf" srcId="{6127B503-69B7-446A-9C27-D34080D71B30}" destId="{0FD624F6-F852-462F-AC76-2F9F82FBEA82}" srcOrd="7" destOrd="0" presId="urn:microsoft.com/office/officeart/2005/8/layout/vList2"/>
    <dgm:cxn modelId="{7D894439-076E-47AE-B639-B8B4062F766D}" type="presParOf" srcId="{6127B503-69B7-446A-9C27-D34080D71B30}" destId="{3BE8E094-D6FD-45AB-8A74-1E5EA48DED4E}" srcOrd="8" destOrd="0" presId="urn:microsoft.com/office/officeart/2005/8/layout/vList2"/>
    <dgm:cxn modelId="{BBB0567C-47EF-4864-ABB3-2004949C2052}" type="presParOf" srcId="{6127B503-69B7-446A-9C27-D34080D71B30}" destId="{F963F72F-D082-400D-A5FC-3B01EEE9C976}" srcOrd="9" destOrd="0" presId="urn:microsoft.com/office/officeart/2005/8/layout/vList2"/>
    <dgm:cxn modelId="{DD36198F-4BF9-436C-A52A-BA3EF2675259}" type="presParOf" srcId="{6127B503-69B7-446A-9C27-D34080D71B30}" destId="{43B4AD9C-960C-4DB2-9425-5DB2913460E3}" srcOrd="10" destOrd="0" presId="urn:microsoft.com/office/officeart/2005/8/layout/vList2"/>
    <dgm:cxn modelId="{2A320F36-A59F-4ACC-BC49-F2A2CB41D378}" type="presParOf" srcId="{6127B503-69B7-446A-9C27-D34080D71B30}" destId="{F438526C-B3CE-4A8E-8AF8-26E3E5D50FAA}" srcOrd="11" destOrd="0" presId="urn:microsoft.com/office/officeart/2005/8/layout/vList2"/>
    <dgm:cxn modelId="{27279984-2490-478D-9372-A6E13C7062DE}" type="presParOf" srcId="{6127B503-69B7-446A-9C27-D34080D71B30}" destId="{2A408635-C2D2-493B-9ACF-D4C9FC585ABC}"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6FFDDB-5017-48C9-BCB3-B8B0EAD2939C}" type="doc">
      <dgm:prSet loTypeId="urn:microsoft.com/office/officeart/2005/8/layout/hList1" loCatId="list" qsTypeId="urn:microsoft.com/office/officeart/2005/8/quickstyle/simple2" qsCatId="simple" csTypeId="urn:microsoft.com/office/officeart/2005/8/colors/accent1_2" csCatId="accent1" phldr="1"/>
      <dgm:spPr/>
      <dgm:t>
        <a:bodyPr/>
        <a:lstStyle/>
        <a:p>
          <a:endParaRPr lang="en-US"/>
        </a:p>
      </dgm:t>
    </dgm:pt>
    <dgm:pt modelId="{F6F502DB-2149-4969-A687-7EB455981EBD}">
      <dgm:prSet/>
      <dgm:spPr/>
      <dgm:t>
        <a:bodyPr/>
        <a:lstStyle/>
        <a:p>
          <a:r>
            <a:rPr lang="en-US"/>
            <a:t>Fight/Flight Response</a:t>
          </a:r>
        </a:p>
      </dgm:t>
    </dgm:pt>
    <dgm:pt modelId="{A7EA6C3D-A42E-4C48-B124-7ACD6CEA98FB}" type="parTrans" cxnId="{8A0579A1-075B-4BEB-BE97-8FB85BF16361}">
      <dgm:prSet/>
      <dgm:spPr/>
      <dgm:t>
        <a:bodyPr/>
        <a:lstStyle/>
        <a:p>
          <a:endParaRPr lang="en-US"/>
        </a:p>
      </dgm:t>
    </dgm:pt>
    <dgm:pt modelId="{BDE332FB-5605-42F3-98AE-B6CB5D9E789E}" type="sibTrans" cxnId="{8A0579A1-075B-4BEB-BE97-8FB85BF16361}">
      <dgm:prSet/>
      <dgm:spPr/>
      <dgm:t>
        <a:bodyPr/>
        <a:lstStyle/>
        <a:p>
          <a:endParaRPr lang="en-US"/>
        </a:p>
      </dgm:t>
    </dgm:pt>
    <dgm:pt modelId="{019198E4-470A-413D-88B3-E8504531C862}">
      <dgm:prSet/>
      <dgm:spPr/>
      <dgm:t>
        <a:bodyPr/>
        <a:lstStyle/>
        <a:p>
          <a:r>
            <a:rPr lang="en-US"/>
            <a:t>Adrenaline increases</a:t>
          </a:r>
        </a:p>
      </dgm:t>
    </dgm:pt>
    <dgm:pt modelId="{1508FF17-81E9-4B94-9A37-AA8ECA37DD41}" type="parTrans" cxnId="{829A7A42-8A2F-480D-9C3B-DE545BF774E0}">
      <dgm:prSet/>
      <dgm:spPr/>
      <dgm:t>
        <a:bodyPr/>
        <a:lstStyle/>
        <a:p>
          <a:endParaRPr lang="en-US"/>
        </a:p>
      </dgm:t>
    </dgm:pt>
    <dgm:pt modelId="{003A1C1C-C343-4CED-93E7-DCBA4898B075}" type="sibTrans" cxnId="{829A7A42-8A2F-480D-9C3B-DE545BF774E0}">
      <dgm:prSet/>
      <dgm:spPr/>
      <dgm:t>
        <a:bodyPr/>
        <a:lstStyle/>
        <a:p>
          <a:endParaRPr lang="en-US"/>
        </a:p>
      </dgm:t>
    </dgm:pt>
    <dgm:pt modelId="{B0E044C6-FD4E-4E8B-A22C-F96DAC1E9E99}">
      <dgm:prSet/>
      <dgm:spPr/>
      <dgm:t>
        <a:bodyPr/>
        <a:lstStyle/>
        <a:p>
          <a:r>
            <a:rPr lang="en-US"/>
            <a:t>Heartrate increases</a:t>
          </a:r>
        </a:p>
      </dgm:t>
    </dgm:pt>
    <dgm:pt modelId="{6A8B1160-61FB-4D61-A243-2A0124FC0DE8}" type="parTrans" cxnId="{8DB95DE1-5C33-4441-90AA-1F4558D3B8D9}">
      <dgm:prSet/>
      <dgm:spPr/>
      <dgm:t>
        <a:bodyPr/>
        <a:lstStyle/>
        <a:p>
          <a:endParaRPr lang="en-US"/>
        </a:p>
      </dgm:t>
    </dgm:pt>
    <dgm:pt modelId="{E9C1B036-F28C-470F-ACCA-080F7DAF459C}" type="sibTrans" cxnId="{8DB95DE1-5C33-4441-90AA-1F4558D3B8D9}">
      <dgm:prSet/>
      <dgm:spPr/>
      <dgm:t>
        <a:bodyPr/>
        <a:lstStyle/>
        <a:p>
          <a:endParaRPr lang="en-US"/>
        </a:p>
      </dgm:t>
    </dgm:pt>
    <dgm:pt modelId="{0322D9A1-2D08-4CC6-B3F2-47B40CEF8BD2}">
      <dgm:prSet/>
      <dgm:spPr/>
      <dgm:t>
        <a:bodyPr/>
        <a:lstStyle/>
        <a:p>
          <a:r>
            <a:rPr lang="en-US"/>
            <a:t>Muscles tense</a:t>
          </a:r>
        </a:p>
      </dgm:t>
    </dgm:pt>
    <dgm:pt modelId="{CB9ABBC8-A467-4D22-8327-6AAA85DF4A3D}" type="parTrans" cxnId="{7AD71436-F8B6-4D9C-A4A5-66C06DFB3A4B}">
      <dgm:prSet/>
      <dgm:spPr/>
      <dgm:t>
        <a:bodyPr/>
        <a:lstStyle/>
        <a:p>
          <a:endParaRPr lang="en-US"/>
        </a:p>
      </dgm:t>
    </dgm:pt>
    <dgm:pt modelId="{2A7B082B-08E9-43E4-9832-669C78D5E30A}" type="sibTrans" cxnId="{7AD71436-F8B6-4D9C-A4A5-66C06DFB3A4B}">
      <dgm:prSet/>
      <dgm:spPr/>
      <dgm:t>
        <a:bodyPr/>
        <a:lstStyle/>
        <a:p>
          <a:endParaRPr lang="en-US"/>
        </a:p>
      </dgm:t>
    </dgm:pt>
    <dgm:pt modelId="{0A364C77-80DD-4DFD-A7C1-EDDB36990348}">
      <dgm:prSet/>
      <dgm:spPr/>
      <dgm:t>
        <a:bodyPr/>
        <a:lstStyle/>
        <a:p>
          <a:r>
            <a:rPr lang="en-US"/>
            <a:t>Blood pressure increases</a:t>
          </a:r>
        </a:p>
      </dgm:t>
    </dgm:pt>
    <dgm:pt modelId="{922011E6-90A0-4F5A-A0E8-9E0E85353847}" type="parTrans" cxnId="{1561F2DD-DDD1-4FE3-BC01-6CB48E07C7F3}">
      <dgm:prSet/>
      <dgm:spPr/>
      <dgm:t>
        <a:bodyPr/>
        <a:lstStyle/>
        <a:p>
          <a:endParaRPr lang="en-US"/>
        </a:p>
      </dgm:t>
    </dgm:pt>
    <dgm:pt modelId="{0FE8A135-A3F2-456B-9CF7-6C0D553501C0}" type="sibTrans" cxnId="{1561F2DD-DDD1-4FE3-BC01-6CB48E07C7F3}">
      <dgm:prSet/>
      <dgm:spPr/>
      <dgm:t>
        <a:bodyPr/>
        <a:lstStyle/>
        <a:p>
          <a:endParaRPr lang="en-US"/>
        </a:p>
      </dgm:t>
    </dgm:pt>
    <dgm:pt modelId="{7D8284C1-4CE3-41B6-BB00-109654845F1A}">
      <dgm:prSet/>
      <dgm:spPr/>
      <dgm:t>
        <a:bodyPr/>
        <a:lstStyle/>
        <a:p>
          <a:r>
            <a:rPr lang="en-US"/>
            <a:t>The body prepares for action</a:t>
          </a:r>
        </a:p>
      </dgm:t>
    </dgm:pt>
    <dgm:pt modelId="{F52C085B-11BD-4B09-B8AF-E91D90D5E3CF}" type="parTrans" cxnId="{DE1F875E-0EAB-4826-9755-8815C363B4E6}">
      <dgm:prSet/>
      <dgm:spPr/>
      <dgm:t>
        <a:bodyPr/>
        <a:lstStyle/>
        <a:p>
          <a:endParaRPr lang="en-US"/>
        </a:p>
      </dgm:t>
    </dgm:pt>
    <dgm:pt modelId="{4A9DAA1B-DF5B-4046-AFA5-853820D3EDD7}" type="sibTrans" cxnId="{DE1F875E-0EAB-4826-9755-8815C363B4E6}">
      <dgm:prSet/>
      <dgm:spPr/>
      <dgm:t>
        <a:bodyPr/>
        <a:lstStyle/>
        <a:p>
          <a:endParaRPr lang="en-US"/>
        </a:p>
      </dgm:t>
    </dgm:pt>
    <dgm:pt modelId="{0F617070-5621-4434-B64E-5B853C7AF3B2}">
      <dgm:prSet/>
      <dgm:spPr/>
      <dgm:t>
        <a:bodyPr/>
        <a:lstStyle/>
        <a:p>
          <a:r>
            <a:rPr lang="en-US" dirty="0"/>
            <a:t>In fight/flight we are able to retain some power.</a:t>
          </a:r>
        </a:p>
      </dgm:t>
    </dgm:pt>
    <dgm:pt modelId="{EECAB396-814F-4767-9299-7F1E41C6EA5D}" type="parTrans" cxnId="{6B15456C-CBB7-4BD4-9272-1EB448060221}">
      <dgm:prSet/>
      <dgm:spPr/>
      <dgm:t>
        <a:bodyPr/>
        <a:lstStyle/>
        <a:p>
          <a:endParaRPr lang="en-US"/>
        </a:p>
      </dgm:t>
    </dgm:pt>
    <dgm:pt modelId="{AEC9B353-F72C-4F2E-A878-335856839C5C}" type="sibTrans" cxnId="{6B15456C-CBB7-4BD4-9272-1EB448060221}">
      <dgm:prSet/>
      <dgm:spPr/>
      <dgm:t>
        <a:bodyPr/>
        <a:lstStyle/>
        <a:p>
          <a:endParaRPr lang="en-US"/>
        </a:p>
      </dgm:t>
    </dgm:pt>
    <dgm:pt modelId="{105850C9-59D2-4044-A1F1-DC1DD57FA9AB}">
      <dgm:prSet/>
      <dgm:spPr/>
      <dgm:t>
        <a:bodyPr/>
        <a:lstStyle/>
        <a:p>
          <a:r>
            <a:rPr lang="en-US" dirty="0"/>
            <a:t>The goal is to </a:t>
          </a:r>
          <a:r>
            <a:rPr lang="en-US" b="1" dirty="0"/>
            <a:t>ACT</a:t>
          </a:r>
          <a:r>
            <a:rPr lang="en-US" dirty="0"/>
            <a:t>. To CHANGE things or DO something.</a:t>
          </a:r>
        </a:p>
      </dgm:t>
    </dgm:pt>
    <dgm:pt modelId="{92A3C6BC-E1FD-475F-B5FA-16F3E072CCF9}" type="parTrans" cxnId="{8B0679CC-5BFD-461D-A215-A79B122C4AEB}">
      <dgm:prSet/>
      <dgm:spPr/>
      <dgm:t>
        <a:bodyPr/>
        <a:lstStyle/>
        <a:p>
          <a:endParaRPr lang="en-US"/>
        </a:p>
      </dgm:t>
    </dgm:pt>
    <dgm:pt modelId="{21982BDB-F014-472F-8885-0997F51FB4AC}" type="sibTrans" cxnId="{8B0679CC-5BFD-461D-A215-A79B122C4AEB}">
      <dgm:prSet/>
      <dgm:spPr/>
      <dgm:t>
        <a:bodyPr/>
        <a:lstStyle/>
        <a:p>
          <a:endParaRPr lang="en-US"/>
        </a:p>
      </dgm:t>
    </dgm:pt>
    <dgm:pt modelId="{D9E58E56-2BF9-4B11-9869-3A00D39E4327}">
      <dgm:prSet/>
      <dgm:spPr/>
      <dgm:t>
        <a:bodyPr/>
        <a:lstStyle/>
        <a:p>
          <a:r>
            <a:rPr lang="en-US"/>
            <a:t>Freeze/Fold Response</a:t>
          </a:r>
        </a:p>
      </dgm:t>
    </dgm:pt>
    <dgm:pt modelId="{1CFCD0A0-A720-4B6A-BF24-51DEF1F48119}" type="parTrans" cxnId="{37D5FC06-4682-4DEA-A97D-762FA0419055}">
      <dgm:prSet/>
      <dgm:spPr/>
      <dgm:t>
        <a:bodyPr/>
        <a:lstStyle/>
        <a:p>
          <a:endParaRPr lang="en-US"/>
        </a:p>
      </dgm:t>
    </dgm:pt>
    <dgm:pt modelId="{91F2907F-8B53-4E20-AA49-BEF7932E4ABA}" type="sibTrans" cxnId="{37D5FC06-4682-4DEA-A97D-762FA0419055}">
      <dgm:prSet/>
      <dgm:spPr/>
      <dgm:t>
        <a:bodyPr/>
        <a:lstStyle/>
        <a:p>
          <a:endParaRPr lang="en-US"/>
        </a:p>
      </dgm:t>
    </dgm:pt>
    <dgm:pt modelId="{EF9D70F4-73B4-4674-A57E-C8AA8DAEBBAC}">
      <dgm:prSet/>
      <dgm:spPr/>
      <dgm:t>
        <a:bodyPr/>
        <a:lstStyle/>
        <a:p>
          <a:r>
            <a:rPr lang="en-US"/>
            <a:t>Heartrate and blood pressure drop</a:t>
          </a:r>
        </a:p>
      </dgm:t>
    </dgm:pt>
    <dgm:pt modelId="{331A1668-EF9B-40F8-BABE-7D86E0B04C30}" type="parTrans" cxnId="{5228DBC2-5DE4-4819-95B4-47FBC53300C0}">
      <dgm:prSet/>
      <dgm:spPr/>
      <dgm:t>
        <a:bodyPr/>
        <a:lstStyle/>
        <a:p>
          <a:endParaRPr lang="en-US"/>
        </a:p>
      </dgm:t>
    </dgm:pt>
    <dgm:pt modelId="{AF2ABF5D-F1C1-416B-8502-486E8A76A0B4}" type="sibTrans" cxnId="{5228DBC2-5DE4-4819-95B4-47FBC53300C0}">
      <dgm:prSet/>
      <dgm:spPr/>
      <dgm:t>
        <a:bodyPr/>
        <a:lstStyle/>
        <a:p>
          <a:endParaRPr lang="en-US"/>
        </a:p>
      </dgm:t>
    </dgm:pt>
    <dgm:pt modelId="{7937FD74-C5B4-4FB8-A143-609E18B91636}">
      <dgm:prSet/>
      <dgm:spPr/>
      <dgm:t>
        <a:bodyPr/>
        <a:lstStyle/>
        <a:p>
          <a:r>
            <a:rPr lang="en-US"/>
            <a:t>Mind and body disconnect</a:t>
          </a:r>
        </a:p>
      </dgm:t>
    </dgm:pt>
    <dgm:pt modelId="{2C9B43DB-D253-4F9A-AE61-7A20783D21F4}" type="parTrans" cxnId="{6328FD0D-A4F6-4138-8FB8-3DDDF701E93D}">
      <dgm:prSet/>
      <dgm:spPr/>
      <dgm:t>
        <a:bodyPr/>
        <a:lstStyle/>
        <a:p>
          <a:endParaRPr lang="en-US"/>
        </a:p>
      </dgm:t>
    </dgm:pt>
    <dgm:pt modelId="{128E62FD-1382-4AFA-91D6-9B41DAD478F6}" type="sibTrans" cxnId="{6328FD0D-A4F6-4138-8FB8-3DDDF701E93D}">
      <dgm:prSet/>
      <dgm:spPr/>
      <dgm:t>
        <a:bodyPr/>
        <a:lstStyle/>
        <a:p>
          <a:endParaRPr lang="en-US"/>
        </a:p>
      </dgm:t>
    </dgm:pt>
    <dgm:pt modelId="{D8853D20-A0D9-4314-8CBE-34C697484B45}">
      <dgm:prSet/>
      <dgm:spPr/>
      <dgm:t>
        <a:bodyPr/>
        <a:lstStyle/>
        <a:p>
          <a:r>
            <a:rPr lang="en-US"/>
            <a:t>Avoidance</a:t>
          </a:r>
        </a:p>
      </dgm:t>
    </dgm:pt>
    <dgm:pt modelId="{DBAAE436-0CE6-401F-B71B-6F657B5DD6FC}" type="parTrans" cxnId="{32D68FEE-4582-4C37-85F9-50BC4C2AF91E}">
      <dgm:prSet/>
      <dgm:spPr/>
      <dgm:t>
        <a:bodyPr/>
        <a:lstStyle/>
        <a:p>
          <a:endParaRPr lang="en-US"/>
        </a:p>
      </dgm:t>
    </dgm:pt>
    <dgm:pt modelId="{20AB5051-0BD4-4AD2-9399-E1CFC0939239}" type="sibTrans" cxnId="{32D68FEE-4582-4C37-85F9-50BC4C2AF91E}">
      <dgm:prSet/>
      <dgm:spPr/>
      <dgm:t>
        <a:bodyPr/>
        <a:lstStyle/>
        <a:p>
          <a:endParaRPr lang="en-US"/>
        </a:p>
      </dgm:t>
    </dgm:pt>
    <dgm:pt modelId="{CE02B3B9-687F-4D87-AC58-51B7469517E7}">
      <dgm:prSet/>
      <dgm:spPr/>
      <dgm:t>
        <a:bodyPr/>
        <a:lstStyle/>
        <a:p>
          <a:r>
            <a:rPr lang="en-US"/>
            <a:t>Compliance</a:t>
          </a:r>
        </a:p>
      </dgm:t>
    </dgm:pt>
    <dgm:pt modelId="{B2FCCF70-68CC-4C38-A430-9CA7D4736420}" type="parTrans" cxnId="{B20E6327-5374-4786-96AF-760C169D716B}">
      <dgm:prSet/>
      <dgm:spPr/>
      <dgm:t>
        <a:bodyPr/>
        <a:lstStyle/>
        <a:p>
          <a:endParaRPr lang="en-US"/>
        </a:p>
      </dgm:t>
    </dgm:pt>
    <dgm:pt modelId="{FFC78800-9E60-40EF-A5CC-EF2389BB536E}" type="sibTrans" cxnId="{B20E6327-5374-4786-96AF-760C169D716B}">
      <dgm:prSet/>
      <dgm:spPr/>
      <dgm:t>
        <a:bodyPr/>
        <a:lstStyle/>
        <a:p>
          <a:endParaRPr lang="en-US"/>
        </a:p>
      </dgm:t>
    </dgm:pt>
    <dgm:pt modelId="{A1B2BF2D-2497-4B7C-BD4B-7D8DA21947D0}">
      <dgm:prSet/>
      <dgm:spPr/>
      <dgm:t>
        <a:bodyPr/>
        <a:lstStyle/>
        <a:p>
          <a:r>
            <a:rPr lang="en-US"/>
            <a:t>Go Limp/Numb</a:t>
          </a:r>
        </a:p>
      </dgm:t>
    </dgm:pt>
    <dgm:pt modelId="{003FA9C3-FA35-4991-B911-2EDC5EF03DAA}" type="parTrans" cxnId="{58322D54-D9D2-4014-95E7-7F876F018AF8}">
      <dgm:prSet/>
      <dgm:spPr/>
      <dgm:t>
        <a:bodyPr/>
        <a:lstStyle/>
        <a:p>
          <a:endParaRPr lang="en-US"/>
        </a:p>
      </dgm:t>
    </dgm:pt>
    <dgm:pt modelId="{2D5EA204-C1DD-4D2C-812B-A9B3EDA31814}" type="sibTrans" cxnId="{58322D54-D9D2-4014-95E7-7F876F018AF8}">
      <dgm:prSet/>
      <dgm:spPr/>
      <dgm:t>
        <a:bodyPr/>
        <a:lstStyle/>
        <a:p>
          <a:endParaRPr lang="en-US"/>
        </a:p>
      </dgm:t>
    </dgm:pt>
    <dgm:pt modelId="{CFD876D8-5563-443B-8A11-8762EA964811}">
      <dgm:prSet/>
      <dgm:spPr/>
      <dgm:t>
        <a:bodyPr/>
        <a:lstStyle/>
        <a:p>
          <a:r>
            <a:rPr lang="en-US"/>
            <a:t>Common when situation is powerless or there is no escape.</a:t>
          </a:r>
        </a:p>
      </dgm:t>
    </dgm:pt>
    <dgm:pt modelId="{9D196BE5-E6F6-4689-BAEA-33D2B0E823FA}" type="parTrans" cxnId="{9CFE75A1-99BC-46D2-A38B-0C0FAECACE06}">
      <dgm:prSet/>
      <dgm:spPr/>
      <dgm:t>
        <a:bodyPr/>
        <a:lstStyle/>
        <a:p>
          <a:endParaRPr lang="en-US"/>
        </a:p>
      </dgm:t>
    </dgm:pt>
    <dgm:pt modelId="{1D8D5134-E0D5-4445-98F7-D520697DE95F}" type="sibTrans" cxnId="{9CFE75A1-99BC-46D2-A38B-0C0FAECACE06}">
      <dgm:prSet/>
      <dgm:spPr/>
      <dgm:t>
        <a:bodyPr/>
        <a:lstStyle/>
        <a:p>
          <a:endParaRPr lang="en-US"/>
        </a:p>
      </dgm:t>
    </dgm:pt>
    <dgm:pt modelId="{66CF919C-15F6-4772-82EB-1279A9A6B272}">
      <dgm:prSet/>
      <dgm:spPr/>
      <dgm:t>
        <a:bodyPr/>
        <a:lstStyle/>
        <a:p>
          <a:r>
            <a:rPr lang="en-US"/>
            <a:t>The Goal is to </a:t>
          </a:r>
          <a:r>
            <a:rPr lang="en-US" b="1"/>
            <a:t>ENDURE</a:t>
          </a:r>
          <a:endParaRPr lang="en-US"/>
        </a:p>
      </dgm:t>
    </dgm:pt>
    <dgm:pt modelId="{59007582-D10B-4A67-A00F-B76B560FBE23}" type="parTrans" cxnId="{348AD286-7CC1-41C3-AE26-02C3A08C06E7}">
      <dgm:prSet/>
      <dgm:spPr/>
      <dgm:t>
        <a:bodyPr/>
        <a:lstStyle/>
        <a:p>
          <a:endParaRPr lang="en-US"/>
        </a:p>
      </dgm:t>
    </dgm:pt>
    <dgm:pt modelId="{FEE3E4AE-AC62-4E42-9049-E7792F3495B1}" type="sibTrans" cxnId="{348AD286-7CC1-41C3-AE26-02C3A08C06E7}">
      <dgm:prSet/>
      <dgm:spPr/>
      <dgm:t>
        <a:bodyPr/>
        <a:lstStyle/>
        <a:p>
          <a:endParaRPr lang="en-US"/>
        </a:p>
      </dgm:t>
    </dgm:pt>
    <dgm:pt modelId="{EB0C4C80-6EED-4842-9224-34055C0EB58F}" type="pres">
      <dgm:prSet presAssocID="{166FFDDB-5017-48C9-BCB3-B8B0EAD2939C}" presName="Name0" presStyleCnt="0">
        <dgm:presLayoutVars>
          <dgm:dir/>
          <dgm:animLvl val="lvl"/>
          <dgm:resizeHandles val="exact"/>
        </dgm:presLayoutVars>
      </dgm:prSet>
      <dgm:spPr/>
    </dgm:pt>
    <dgm:pt modelId="{37114D3C-D790-4E13-AF64-DDDF85E14535}" type="pres">
      <dgm:prSet presAssocID="{F6F502DB-2149-4969-A687-7EB455981EBD}" presName="composite" presStyleCnt="0"/>
      <dgm:spPr/>
    </dgm:pt>
    <dgm:pt modelId="{33557F1F-4022-413C-BAD9-8686C14BF42C}" type="pres">
      <dgm:prSet presAssocID="{F6F502DB-2149-4969-A687-7EB455981EBD}" presName="parTx" presStyleLbl="alignNode1" presStyleIdx="0" presStyleCnt="2">
        <dgm:presLayoutVars>
          <dgm:chMax val="0"/>
          <dgm:chPref val="0"/>
          <dgm:bulletEnabled val="1"/>
        </dgm:presLayoutVars>
      </dgm:prSet>
      <dgm:spPr/>
    </dgm:pt>
    <dgm:pt modelId="{682F9D27-D124-476B-B022-DDBA3273BFAA}" type="pres">
      <dgm:prSet presAssocID="{F6F502DB-2149-4969-A687-7EB455981EBD}" presName="desTx" presStyleLbl="alignAccFollowNode1" presStyleIdx="0" presStyleCnt="2">
        <dgm:presLayoutVars>
          <dgm:bulletEnabled val="1"/>
        </dgm:presLayoutVars>
      </dgm:prSet>
      <dgm:spPr/>
    </dgm:pt>
    <dgm:pt modelId="{E4AF0148-F758-4386-88EE-3C7A2A9B6D89}" type="pres">
      <dgm:prSet presAssocID="{BDE332FB-5605-42F3-98AE-B6CB5D9E789E}" presName="space" presStyleCnt="0"/>
      <dgm:spPr/>
    </dgm:pt>
    <dgm:pt modelId="{F1ED2840-3068-4795-9AB5-9038DFD48BB1}" type="pres">
      <dgm:prSet presAssocID="{D9E58E56-2BF9-4B11-9869-3A00D39E4327}" presName="composite" presStyleCnt="0"/>
      <dgm:spPr/>
    </dgm:pt>
    <dgm:pt modelId="{D8ECE8F4-8241-4EAF-9963-A82EABCD5E6D}" type="pres">
      <dgm:prSet presAssocID="{D9E58E56-2BF9-4B11-9869-3A00D39E4327}" presName="parTx" presStyleLbl="alignNode1" presStyleIdx="1" presStyleCnt="2">
        <dgm:presLayoutVars>
          <dgm:chMax val="0"/>
          <dgm:chPref val="0"/>
          <dgm:bulletEnabled val="1"/>
        </dgm:presLayoutVars>
      </dgm:prSet>
      <dgm:spPr/>
    </dgm:pt>
    <dgm:pt modelId="{4E53BDB5-B5AA-4B41-8D84-0A9B1F97435B}" type="pres">
      <dgm:prSet presAssocID="{D9E58E56-2BF9-4B11-9869-3A00D39E4327}" presName="desTx" presStyleLbl="alignAccFollowNode1" presStyleIdx="1" presStyleCnt="2">
        <dgm:presLayoutVars>
          <dgm:bulletEnabled val="1"/>
        </dgm:presLayoutVars>
      </dgm:prSet>
      <dgm:spPr/>
    </dgm:pt>
  </dgm:ptLst>
  <dgm:cxnLst>
    <dgm:cxn modelId="{879EA505-119A-4C23-925C-60B3A4C13289}" type="presOf" srcId="{B0E044C6-FD4E-4E8B-A22C-F96DAC1E9E99}" destId="{682F9D27-D124-476B-B022-DDBA3273BFAA}" srcOrd="0" destOrd="1" presId="urn:microsoft.com/office/officeart/2005/8/layout/hList1"/>
    <dgm:cxn modelId="{37D5FC06-4682-4DEA-A97D-762FA0419055}" srcId="{166FFDDB-5017-48C9-BCB3-B8B0EAD2939C}" destId="{D9E58E56-2BF9-4B11-9869-3A00D39E4327}" srcOrd="1" destOrd="0" parTransId="{1CFCD0A0-A720-4B6A-BF24-51DEF1F48119}" sibTransId="{91F2907F-8B53-4E20-AA49-BEF7932E4ABA}"/>
    <dgm:cxn modelId="{6328FD0D-A4F6-4138-8FB8-3DDDF701E93D}" srcId="{D9E58E56-2BF9-4B11-9869-3A00D39E4327}" destId="{7937FD74-C5B4-4FB8-A143-609E18B91636}" srcOrd="1" destOrd="0" parTransId="{2C9B43DB-D253-4F9A-AE61-7A20783D21F4}" sibTransId="{128E62FD-1382-4AFA-91D6-9B41DAD478F6}"/>
    <dgm:cxn modelId="{0E72520E-7AD3-4B35-B509-5A21F3EC8CBC}" type="presOf" srcId="{0A364C77-80DD-4DFD-A7C1-EDDB36990348}" destId="{682F9D27-D124-476B-B022-DDBA3273BFAA}" srcOrd="0" destOrd="3" presId="urn:microsoft.com/office/officeart/2005/8/layout/hList1"/>
    <dgm:cxn modelId="{2F629325-CB50-404B-A01C-215BCAB99593}" type="presOf" srcId="{CE02B3B9-687F-4D87-AC58-51B7469517E7}" destId="{4E53BDB5-B5AA-4B41-8D84-0A9B1F97435B}" srcOrd="0" destOrd="3" presId="urn:microsoft.com/office/officeart/2005/8/layout/hList1"/>
    <dgm:cxn modelId="{B20E6327-5374-4786-96AF-760C169D716B}" srcId="{D9E58E56-2BF9-4B11-9869-3A00D39E4327}" destId="{CE02B3B9-687F-4D87-AC58-51B7469517E7}" srcOrd="3" destOrd="0" parTransId="{B2FCCF70-68CC-4C38-A430-9CA7D4736420}" sibTransId="{FFC78800-9E60-40EF-A5CC-EF2389BB536E}"/>
    <dgm:cxn modelId="{A432EA29-0904-4C5D-90F5-7286B5DC0615}" type="presOf" srcId="{166FFDDB-5017-48C9-BCB3-B8B0EAD2939C}" destId="{EB0C4C80-6EED-4842-9224-34055C0EB58F}" srcOrd="0" destOrd="0" presId="urn:microsoft.com/office/officeart/2005/8/layout/hList1"/>
    <dgm:cxn modelId="{0A44E932-C84C-41EE-B8D2-9FE196B9D040}" type="presOf" srcId="{D9E58E56-2BF9-4B11-9869-3A00D39E4327}" destId="{D8ECE8F4-8241-4EAF-9963-A82EABCD5E6D}" srcOrd="0" destOrd="0" presId="urn:microsoft.com/office/officeart/2005/8/layout/hList1"/>
    <dgm:cxn modelId="{7AD71436-F8B6-4D9C-A4A5-66C06DFB3A4B}" srcId="{F6F502DB-2149-4969-A687-7EB455981EBD}" destId="{0322D9A1-2D08-4CC6-B3F2-47B40CEF8BD2}" srcOrd="2" destOrd="0" parTransId="{CB9ABBC8-A467-4D22-8327-6AAA85DF4A3D}" sibTransId="{2A7B082B-08E9-43E4-9832-669C78D5E30A}"/>
    <dgm:cxn modelId="{DE1F875E-0EAB-4826-9755-8815C363B4E6}" srcId="{F6F502DB-2149-4969-A687-7EB455981EBD}" destId="{7D8284C1-4CE3-41B6-BB00-109654845F1A}" srcOrd="4" destOrd="0" parTransId="{F52C085B-11BD-4B09-B8AF-E91D90D5E3CF}" sibTransId="{4A9DAA1B-DF5B-4046-AFA5-853820D3EDD7}"/>
    <dgm:cxn modelId="{78253341-73D9-4168-B590-1427F134D214}" type="presOf" srcId="{EF9D70F4-73B4-4674-A57E-C8AA8DAEBBAC}" destId="{4E53BDB5-B5AA-4B41-8D84-0A9B1F97435B}" srcOrd="0" destOrd="0" presId="urn:microsoft.com/office/officeart/2005/8/layout/hList1"/>
    <dgm:cxn modelId="{3DCEB241-10AD-48A4-B93C-9DCA87C3DF83}" type="presOf" srcId="{A1B2BF2D-2497-4B7C-BD4B-7D8DA21947D0}" destId="{4E53BDB5-B5AA-4B41-8D84-0A9B1F97435B}" srcOrd="0" destOrd="4" presId="urn:microsoft.com/office/officeart/2005/8/layout/hList1"/>
    <dgm:cxn modelId="{829A7A42-8A2F-480D-9C3B-DE545BF774E0}" srcId="{F6F502DB-2149-4969-A687-7EB455981EBD}" destId="{019198E4-470A-413D-88B3-E8504531C862}" srcOrd="0" destOrd="0" parTransId="{1508FF17-81E9-4B94-9A37-AA8ECA37DD41}" sibTransId="{003A1C1C-C343-4CED-93E7-DCBA4898B075}"/>
    <dgm:cxn modelId="{EB5E9F62-B1E5-4BDF-87F9-C438830B0747}" type="presOf" srcId="{7937FD74-C5B4-4FB8-A143-609E18B91636}" destId="{4E53BDB5-B5AA-4B41-8D84-0A9B1F97435B}" srcOrd="0" destOrd="1" presId="urn:microsoft.com/office/officeart/2005/8/layout/hList1"/>
    <dgm:cxn modelId="{00245143-AFDC-4A73-BE22-0FDDB4C35980}" type="presOf" srcId="{D8853D20-A0D9-4314-8CBE-34C697484B45}" destId="{4E53BDB5-B5AA-4B41-8D84-0A9B1F97435B}" srcOrd="0" destOrd="2" presId="urn:microsoft.com/office/officeart/2005/8/layout/hList1"/>
    <dgm:cxn modelId="{6B15456C-CBB7-4BD4-9272-1EB448060221}" srcId="{F6F502DB-2149-4969-A687-7EB455981EBD}" destId="{0F617070-5621-4434-B64E-5B853C7AF3B2}" srcOrd="5" destOrd="0" parTransId="{EECAB396-814F-4767-9299-7F1E41C6EA5D}" sibTransId="{AEC9B353-F72C-4F2E-A878-335856839C5C}"/>
    <dgm:cxn modelId="{58322D54-D9D2-4014-95E7-7F876F018AF8}" srcId="{D9E58E56-2BF9-4B11-9869-3A00D39E4327}" destId="{A1B2BF2D-2497-4B7C-BD4B-7D8DA21947D0}" srcOrd="4" destOrd="0" parTransId="{003FA9C3-FA35-4991-B911-2EDC5EF03DAA}" sibTransId="{2D5EA204-C1DD-4D2C-812B-A9B3EDA31814}"/>
    <dgm:cxn modelId="{348AD286-7CC1-41C3-AE26-02C3A08C06E7}" srcId="{D9E58E56-2BF9-4B11-9869-3A00D39E4327}" destId="{66CF919C-15F6-4772-82EB-1279A9A6B272}" srcOrd="6" destOrd="0" parTransId="{59007582-D10B-4A67-A00F-B76B560FBE23}" sibTransId="{FEE3E4AE-AC62-4E42-9049-E7792F3495B1}"/>
    <dgm:cxn modelId="{6C1EC589-1996-40A5-800E-1685E5B82AB6}" type="presOf" srcId="{66CF919C-15F6-4772-82EB-1279A9A6B272}" destId="{4E53BDB5-B5AA-4B41-8D84-0A9B1F97435B}" srcOrd="0" destOrd="6" presId="urn:microsoft.com/office/officeart/2005/8/layout/hList1"/>
    <dgm:cxn modelId="{E24643A1-539A-4AD7-909F-316A1F1B6C85}" type="presOf" srcId="{F6F502DB-2149-4969-A687-7EB455981EBD}" destId="{33557F1F-4022-413C-BAD9-8686C14BF42C}" srcOrd="0" destOrd="0" presId="urn:microsoft.com/office/officeart/2005/8/layout/hList1"/>
    <dgm:cxn modelId="{9CFE75A1-99BC-46D2-A38B-0C0FAECACE06}" srcId="{D9E58E56-2BF9-4B11-9869-3A00D39E4327}" destId="{CFD876D8-5563-443B-8A11-8762EA964811}" srcOrd="5" destOrd="0" parTransId="{9D196BE5-E6F6-4689-BAEA-33D2B0E823FA}" sibTransId="{1D8D5134-E0D5-4445-98F7-D520697DE95F}"/>
    <dgm:cxn modelId="{8A0579A1-075B-4BEB-BE97-8FB85BF16361}" srcId="{166FFDDB-5017-48C9-BCB3-B8B0EAD2939C}" destId="{F6F502DB-2149-4969-A687-7EB455981EBD}" srcOrd="0" destOrd="0" parTransId="{A7EA6C3D-A42E-4C48-B124-7ACD6CEA98FB}" sibTransId="{BDE332FB-5605-42F3-98AE-B6CB5D9E789E}"/>
    <dgm:cxn modelId="{5228DBC2-5DE4-4819-95B4-47FBC53300C0}" srcId="{D9E58E56-2BF9-4B11-9869-3A00D39E4327}" destId="{EF9D70F4-73B4-4674-A57E-C8AA8DAEBBAC}" srcOrd="0" destOrd="0" parTransId="{331A1668-EF9B-40F8-BABE-7D86E0B04C30}" sibTransId="{AF2ABF5D-F1C1-416B-8502-486E8A76A0B4}"/>
    <dgm:cxn modelId="{E1DE26CB-669B-4152-B236-473D951DEB22}" type="presOf" srcId="{CFD876D8-5563-443B-8A11-8762EA964811}" destId="{4E53BDB5-B5AA-4B41-8D84-0A9B1F97435B}" srcOrd="0" destOrd="5" presId="urn:microsoft.com/office/officeart/2005/8/layout/hList1"/>
    <dgm:cxn modelId="{8B0679CC-5BFD-461D-A215-A79B122C4AEB}" srcId="{F6F502DB-2149-4969-A687-7EB455981EBD}" destId="{105850C9-59D2-4044-A1F1-DC1DD57FA9AB}" srcOrd="6" destOrd="0" parTransId="{92A3C6BC-E1FD-475F-B5FA-16F3E072CCF9}" sibTransId="{21982BDB-F014-472F-8885-0997F51FB4AC}"/>
    <dgm:cxn modelId="{59786FD9-2F75-4EBC-BE8E-199B8AB40635}" type="presOf" srcId="{105850C9-59D2-4044-A1F1-DC1DD57FA9AB}" destId="{682F9D27-D124-476B-B022-DDBA3273BFAA}" srcOrd="0" destOrd="6" presId="urn:microsoft.com/office/officeart/2005/8/layout/hList1"/>
    <dgm:cxn modelId="{1561F2DD-DDD1-4FE3-BC01-6CB48E07C7F3}" srcId="{F6F502DB-2149-4969-A687-7EB455981EBD}" destId="{0A364C77-80DD-4DFD-A7C1-EDDB36990348}" srcOrd="3" destOrd="0" parTransId="{922011E6-90A0-4F5A-A0E8-9E0E85353847}" sibTransId="{0FE8A135-A3F2-456B-9CF7-6C0D553501C0}"/>
    <dgm:cxn modelId="{8DB95DE1-5C33-4441-90AA-1F4558D3B8D9}" srcId="{F6F502DB-2149-4969-A687-7EB455981EBD}" destId="{B0E044C6-FD4E-4E8B-A22C-F96DAC1E9E99}" srcOrd="1" destOrd="0" parTransId="{6A8B1160-61FB-4D61-A243-2A0124FC0DE8}" sibTransId="{E9C1B036-F28C-470F-ACCA-080F7DAF459C}"/>
    <dgm:cxn modelId="{7D85B7E4-4E6D-4807-8D5F-64B71F4249F2}" type="presOf" srcId="{7D8284C1-4CE3-41B6-BB00-109654845F1A}" destId="{682F9D27-D124-476B-B022-DDBA3273BFAA}" srcOrd="0" destOrd="4" presId="urn:microsoft.com/office/officeart/2005/8/layout/hList1"/>
    <dgm:cxn modelId="{32D68FEE-4582-4C37-85F9-50BC4C2AF91E}" srcId="{D9E58E56-2BF9-4B11-9869-3A00D39E4327}" destId="{D8853D20-A0D9-4314-8CBE-34C697484B45}" srcOrd="2" destOrd="0" parTransId="{DBAAE436-0CE6-401F-B71B-6F657B5DD6FC}" sibTransId="{20AB5051-0BD4-4AD2-9399-E1CFC0939239}"/>
    <dgm:cxn modelId="{369F51EF-9874-4791-B715-09F26C517751}" type="presOf" srcId="{0322D9A1-2D08-4CC6-B3F2-47B40CEF8BD2}" destId="{682F9D27-D124-476B-B022-DDBA3273BFAA}" srcOrd="0" destOrd="2" presId="urn:microsoft.com/office/officeart/2005/8/layout/hList1"/>
    <dgm:cxn modelId="{F1EB79F6-C84C-43A6-AA58-80A16B5F1939}" type="presOf" srcId="{0F617070-5621-4434-B64E-5B853C7AF3B2}" destId="{682F9D27-D124-476B-B022-DDBA3273BFAA}" srcOrd="0" destOrd="5" presId="urn:microsoft.com/office/officeart/2005/8/layout/hList1"/>
    <dgm:cxn modelId="{B47D95F7-7C1C-4F32-8A4D-065AE09FD95B}" type="presOf" srcId="{019198E4-470A-413D-88B3-E8504531C862}" destId="{682F9D27-D124-476B-B022-DDBA3273BFAA}" srcOrd="0" destOrd="0" presId="urn:microsoft.com/office/officeart/2005/8/layout/hList1"/>
    <dgm:cxn modelId="{C3FAB762-15A8-450C-91C6-954736165842}" type="presParOf" srcId="{EB0C4C80-6EED-4842-9224-34055C0EB58F}" destId="{37114D3C-D790-4E13-AF64-DDDF85E14535}" srcOrd="0" destOrd="0" presId="urn:microsoft.com/office/officeart/2005/8/layout/hList1"/>
    <dgm:cxn modelId="{1000865E-9D90-4355-811D-0B9362CABBB7}" type="presParOf" srcId="{37114D3C-D790-4E13-AF64-DDDF85E14535}" destId="{33557F1F-4022-413C-BAD9-8686C14BF42C}" srcOrd="0" destOrd="0" presId="urn:microsoft.com/office/officeart/2005/8/layout/hList1"/>
    <dgm:cxn modelId="{2CA1E07E-00E2-4317-9EFE-CBB7162B08F5}" type="presParOf" srcId="{37114D3C-D790-4E13-AF64-DDDF85E14535}" destId="{682F9D27-D124-476B-B022-DDBA3273BFAA}" srcOrd="1" destOrd="0" presId="urn:microsoft.com/office/officeart/2005/8/layout/hList1"/>
    <dgm:cxn modelId="{ED1C26E4-36E9-45E1-B409-26144EF6260D}" type="presParOf" srcId="{EB0C4C80-6EED-4842-9224-34055C0EB58F}" destId="{E4AF0148-F758-4386-88EE-3C7A2A9B6D89}" srcOrd="1" destOrd="0" presId="urn:microsoft.com/office/officeart/2005/8/layout/hList1"/>
    <dgm:cxn modelId="{2ED4015F-85BD-495C-BF8D-8C071CB19A08}" type="presParOf" srcId="{EB0C4C80-6EED-4842-9224-34055C0EB58F}" destId="{F1ED2840-3068-4795-9AB5-9038DFD48BB1}" srcOrd="2" destOrd="0" presId="urn:microsoft.com/office/officeart/2005/8/layout/hList1"/>
    <dgm:cxn modelId="{96B73EE2-3F4D-4823-A162-45F7927B3922}" type="presParOf" srcId="{F1ED2840-3068-4795-9AB5-9038DFD48BB1}" destId="{D8ECE8F4-8241-4EAF-9963-A82EABCD5E6D}" srcOrd="0" destOrd="0" presId="urn:microsoft.com/office/officeart/2005/8/layout/hList1"/>
    <dgm:cxn modelId="{5C6DE2B3-C45F-42BE-BFCF-3C5211D1699E}" type="presParOf" srcId="{F1ED2840-3068-4795-9AB5-9038DFD48BB1}" destId="{4E53BDB5-B5AA-4B41-8D84-0A9B1F97435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F45D3A6-F500-433D-BB94-B263EE4381AC}" type="doc">
      <dgm:prSet loTypeId="urn:microsoft.com/office/officeart/2005/8/layout/vList2" loCatId="list" qsTypeId="urn:microsoft.com/office/officeart/2005/8/quickstyle/simple2" qsCatId="simple" csTypeId="urn:microsoft.com/office/officeart/2005/8/colors/accent1_2" csCatId="accent1"/>
      <dgm:spPr/>
      <dgm:t>
        <a:bodyPr/>
        <a:lstStyle/>
        <a:p>
          <a:endParaRPr lang="en-US"/>
        </a:p>
      </dgm:t>
    </dgm:pt>
    <dgm:pt modelId="{3023015A-0E4C-4263-AE89-5D10D37B1D8D}">
      <dgm:prSet/>
      <dgm:spPr/>
      <dgm:t>
        <a:bodyPr/>
        <a:lstStyle/>
        <a:p>
          <a:r>
            <a:rPr lang="en-US" dirty="0"/>
            <a:t>The professional boards for both Licensed Professional Counselors and Licensed Social Workers requires that we have both an intake assessment and an up-to-date treatment plan.</a:t>
          </a:r>
        </a:p>
      </dgm:t>
    </dgm:pt>
    <dgm:pt modelId="{54C1FE2C-93E0-4C4E-B556-F74663761D82}" type="parTrans" cxnId="{8B6A856E-F80D-4B59-8D40-EFD0F2D343A4}">
      <dgm:prSet/>
      <dgm:spPr/>
      <dgm:t>
        <a:bodyPr/>
        <a:lstStyle/>
        <a:p>
          <a:endParaRPr lang="en-US"/>
        </a:p>
      </dgm:t>
    </dgm:pt>
    <dgm:pt modelId="{DFCC0C99-4D98-4475-AA4A-4F27C8EEDC5D}" type="sibTrans" cxnId="{8B6A856E-F80D-4B59-8D40-EFD0F2D343A4}">
      <dgm:prSet/>
      <dgm:spPr/>
      <dgm:t>
        <a:bodyPr/>
        <a:lstStyle/>
        <a:p>
          <a:endParaRPr lang="en-US"/>
        </a:p>
      </dgm:t>
    </dgm:pt>
    <dgm:pt modelId="{480C1F9D-210C-4031-A8C1-D9B7173FDC0D}">
      <dgm:prSet/>
      <dgm:spPr/>
      <dgm:t>
        <a:bodyPr/>
        <a:lstStyle/>
        <a:p>
          <a:r>
            <a:rPr lang="en-US"/>
            <a:t>Why does this matter?</a:t>
          </a:r>
        </a:p>
      </dgm:t>
    </dgm:pt>
    <dgm:pt modelId="{C50A2396-4A04-40E6-A170-DFDAEE74AAD7}" type="parTrans" cxnId="{2487FB51-913B-4C10-A26C-B0237B821A0B}">
      <dgm:prSet/>
      <dgm:spPr/>
      <dgm:t>
        <a:bodyPr/>
        <a:lstStyle/>
        <a:p>
          <a:endParaRPr lang="en-US"/>
        </a:p>
      </dgm:t>
    </dgm:pt>
    <dgm:pt modelId="{60AAFA36-50DD-4B25-8BB3-F427DEAE6093}" type="sibTrans" cxnId="{2487FB51-913B-4C10-A26C-B0237B821A0B}">
      <dgm:prSet/>
      <dgm:spPr/>
      <dgm:t>
        <a:bodyPr/>
        <a:lstStyle/>
        <a:p>
          <a:endParaRPr lang="en-US"/>
        </a:p>
      </dgm:t>
    </dgm:pt>
    <dgm:pt modelId="{D8E0CDBA-BD76-4012-AEF2-F69B9DD68D9E}" type="pres">
      <dgm:prSet presAssocID="{7F45D3A6-F500-433D-BB94-B263EE4381AC}" presName="linear" presStyleCnt="0">
        <dgm:presLayoutVars>
          <dgm:animLvl val="lvl"/>
          <dgm:resizeHandles val="exact"/>
        </dgm:presLayoutVars>
      </dgm:prSet>
      <dgm:spPr/>
    </dgm:pt>
    <dgm:pt modelId="{87496626-DA4F-4249-B11D-E9284DA0C1E4}" type="pres">
      <dgm:prSet presAssocID="{3023015A-0E4C-4263-AE89-5D10D37B1D8D}" presName="parentText" presStyleLbl="node1" presStyleIdx="0" presStyleCnt="2">
        <dgm:presLayoutVars>
          <dgm:chMax val="0"/>
          <dgm:bulletEnabled val="1"/>
        </dgm:presLayoutVars>
      </dgm:prSet>
      <dgm:spPr/>
    </dgm:pt>
    <dgm:pt modelId="{E1582B58-C9EF-4D60-9F16-00EA774A41A3}" type="pres">
      <dgm:prSet presAssocID="{DFCC0C99-4D98-4475-AA4A-4F27C8EEDC5D}" presName="spacer" presStyleCnt="0"/>
      <dgm:spPr/>
    </dgm:pt>
    <dgm:pt modelId="{8397B203-2133-452F-9E5D-B68D1AB1FE4E}" type="pres">
      <dgm:prSet presAssocID="{480C1F9D-210C-4031-A8C1-D9B7173FDC0D}" presName="parentText" presStyleLbl="node1" presStyleIdx="1" presStyleCnt="2">
        <dgm:presLayoutVars>
          <dgm:chMax val="0"/>
          <dgm:bulletEnabled val="1"/>
        </dgm:presLayoutVars>
      </dgm:prSet>
      <dgm:spPr/>
    </dgm:pt>
  </dgm:ptLst>
  <dgm:cxnLst>
    <dgm:cxn modelId="{09FA1E2D-3135-4734-814C-761D6989EDFF}" type="presOf" srcId="{480C1F9D-210C-4031-A8C1-D9B7173FDC0D}" destId="{8397B203-2133-452F-9E5D-B68D1AB1FE4E}" srcOrd="0" destOrd="0" presId="urn:microsoft.com/office/officeart/2005/8/layout/vList2"/>
    <dgm:cxn modelId="{8B6A856E-F80D-4B59-8D40-EFD0F2D343A4}" srcId="{7F45D3A6-F500-433D-BB94-B263EE4381AC}" destId="{3023015A-0E4C-4263-AE89-5D10D37B1D8D}" srcOrd="0" destOrd="0" parTransId="{54C1FE2C-93E0-4C4E-B556-F74663761D82}" sibTransId="{DFCC0C99-4D98-4475-AA4A-4F27C8EEDC5D}"/>
    <dgm:cxn modelId="{2487FB51-913B-4C10-A26C-B0237B821A0B}" srcId="{7F45D3A6-F500-433D-BB94-B263EE4381AC}" destId="{480C1F9D-210C-4031-A8C1-D9B7173FDC0D}" srcOrd="1" destOrd="0" parTransId="{C50A2396-4A04-40E6-A170-DFDAEE74AAD7}" sibTransId="{60AAFA36-50DD-4B25-8BB3-F427DEAE6093}"/>
    <dgm:cxn modelId="{AD2567DF-2F51-465B-A478-8051E06FB96D}" type="presOf" srcId="{3023015A-0E4C-4263-AE89-5D10D37B1D8D}" destId="{87496626-DA4F-4249-B11D-E9284DA0C1E4}" srcOrd="0" destOrd="0" presId="urn:microsoft.com/office/officeart/2005/8/layout/vList2"/>
    <dgm:cxn modelId="{375F3EFD-703C-4A1C-9E1E-8515C4884BD8}" type="presOf" srcId="{7F45D3A6-F500-433D-BB94-B263EE4381AC}" destId="{D8E0CDBA-BD76-4012-AEF2-F69B9DD68D9E}" srcOrd="0" destOrd="0" presId="urn:microsoft.com/office/officeart/2005/8/layout/vList2"/>
    <dgm:cxn modelId="{A6364332-17AE-4C15-88D3-A22F44876E04}" type="presParOf" srcId="{D8E0CDBA-BD76-4012-AEF2-F69B9DD68D9E}" destId="{87496626-DA4F-4249-B11D-E9284DA0C1E4}" srcOrd="0" destOrd="0" presId="urn:microsoft.com/office/officeart/2005/8/layout/vList2"/>
    <dgm:cxn modelId="{5A46FDD1-DF0C-4A38-A228-D892A9A2B995}" type="presParOf" srcId="{D8E0CDBA-BD76-4012-AEF2-F69B9DD68D9E}" destId="{E1582B58-C9EF-4D60-9F16-00EA774A41A3}" srcOrd="1" destOrd="0" presId="urn:microsoft.com/office/officeart/2005/8/layout/vList2"/>
    <dgm:cxn modelId="{126E3585-CF00-4D98-928C-7E67A0267C25}" type="presParOf" srcId="{D8E0CDBA-BD76-4012-AEF2-F69B9DD68D9E}" destId="{8397B203-2133-452F-9E5D-B68D1AB1FE4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941AC92-9E6F-43C4-B9FB-ABAED0B36E6A}" type="doc">
      <dgm:prSet loTypeId="urn:microsoft.com/office/officeart/2005/8/layout/vList2" loCatId="list" qsTypeId="urn:microsoft.com/office/officeart/2005/8/quickstyle/simple2" qsCatId="simple" csTypeId="urn:microsoft.com/office/officeart/2005/8/colors/accent1_2" csCatId="accent1"/>
      <dgm:spPr/>
      <dgm:t>
        <a:bodyPr/>
        <a:lstStyle/>
        <a:p>
          <a:endParaRPr lang="en-US"/>
        </a:p>
      </dgm:t>
    </dgm:pt>
    <dgm:pt modelId="{1FCB16C9-64FF-466D-B0D8-FE40662C12D8}">
      <dgm:prSet/>
      <dgm:spPr/>
      <dgm:t>
        <a:bodyPr/>
        <a:lstStyle/>
        <a:p>
          <a:r>
            <a:rPr lang="en-US"/>
            <a:t>PCL-5</a:t>
          </a:r>
        </a:p>
      </dgm:t>
    </dgm:pt>
    <dgm:pt modelId="{D309DAB3-8B61-4602-8267-88B5E0CDB6E7}" type="parTrans" cxnId="{6D814584-0250-471B-A28B-3F83EF205156}">
      <dgm:prSet/>
      <dgm:spPr/>
      <dgm:t>
        <a:bodyPr/>
        <a:lstStyle/>
        <a:p>
          <a:endParaRPr lang="en-US"/>
        </a:p>
      </dgm:t>
    </dgm:pt>
    <dgm:pt modelId="{FDB3078B-0F19-440D-B510-044D2457FF33}" type="sibTrans" cxnId="{6D814584-0250-471B-A28B-3F83EF205156}">
      <dgm:prSet/>
      <dgm:spPr/>
      <dgm:t>
        <a:bodyPr/>
        <a:lstStyle/>
        <a:p>
          <a:endParaRPr lang="en-US"/>
        </a:p>
      </dgm:t>
    </dgm:pt>
    <dgm:pt modelId="{BACD59E0-840F-4D3D-9BAB-FF2C83B18D64}">
      <dgm:prSet/>
      <dgm:spPr/>
      <dgm:t>
        <a:bodyPr/>
        <a:lstStyle/>
        <a:p>
          <a:r>
            <a:rPr lang="en-US"/>
            <a:t>DES-II</a:t>
          </a:r>
        </a:p>
      </dgm:t>
    </dgm:pt>
    <dgm:pt modelId="{B21CB06D-4354-4B78-9645-5C3699298E30}" type="parTrans" cxnId="{7246B43A-09D6-4B41-BD83-D87F7DCEF27C}">
      <dgm:prSet/>
      <dgm:spPr/>
      <dgm:t>
        <a:bodyPr/>
        <a:lstStyle/>
        <a:p>
          <a:endParaRPr lang="en-US"/>
        </a:p>
      </dgm:t>
    </dgm:pt>
    <dgm:pt modelId="{C94E3313-3EB7-4FF9-9DA3-D37394E02F46}" type="sibTrans" cxnId="{7246B43A-09D6-4B41-BD83-D87F7DCEF27C}">
      <dgm:prSet/>
      <dgm:spPr/>
      <dgm:t>
        <a:bodyPr/>
        <a:lstStyle/>
        <a:p>
          <a:endParaRPr lang="en-US"/>
        </a:p>
      </dgm:t>
    </dgm:pt>
    <dgm:pt modelId="{507ABD18-55A3-4A42-97BB-B374EE774D0A}">
      <dgm:prSet/>
      <dgm:spPr/>
      <dgm:t>
        <a:bodyPr/>
        <a:lstStyle/>
        <a:p>
          <a:r>
            <a:rPr lang="en-US"/>
            <a:t>Life inventory checklist</a:t>
          </a:r>
        </a:p>
      </dgm:t>
    </dgm:pt>
    <dgm:pt modelId="{B0E8DF81-5B7E-4C31-9475-A7D91F7EBD5D}" type="parTrans" cxnId="{4FA26585-E3AA-45FE-803B-BFDCC12C1A94}">
      <dgm:prSet/>
      <dgm:spPr/>
      <dgm:t>
        <a:bodyPr/>
        <a:lstStyle/>
        <a:p>
          <a:endParaRPr lang="en-US"/>
        </a:p>
      </dgm:t>
    </dgm:pt>
    <dgm:pt modelId="{C8A5D5A0-7AFE-4121-B444-45397BD4EC31}" type="sibTrans" cxnId="{4FA26585-E3AA-45FE-803B-BFDCC12C1A94}">
      <dgm:prSet/>
      <dgm:spPr/>
      <dgm:t>
        <a:bodyPr/>
        <a:lstStyle/>
        <a:p>
          <a:endParaRPr lang="en-US"/>
        </a:p>
      </dgm:t>
    </dgm:pt>
    <dgm:pt modelId="{3296E5D1-CE9C-4365-A60F-494F3646AFE4}">
      <dgm:prSet/>
      <dgm:spPr/>
      <dgm:t>
        <a:bodyPr/>
        <a:lstStyle/>
        <a:p>
          <a:r>
            <a:rPr lang="en-US"/>
            <a:t>ACE inventory</a:t>
          </a:r>
        </a:p>
      </dgm:t>
    </dgm:pt>
    <dgm:pt modelId="{21209F22-F8F2-4C03-941B-BE117BCE49BE}" type="parTrans" cxnId="{D5E22C26-6E6F-482D-A4E4-A0E30FAFA2B6}">
      <dgm:prSet/>
      <dgm:spPr/>
      <dgm:t>
        <a:bodyPr/>
        <a:lstStyle/>
        <a:p>
          <a:endParaRPr lang="en-US"/>
        </a:p>
      </dgm:t>
    </dgm:pt>
    <dgm:pt modelId="{C04CD2C5-1439-494F-81DA-F9B8774DFA37}" type="sibTrans" cxnId="{D5E22C26-6E6F-482D-A4E4-A0E30FAFA2B6}">
      <dgm:prSet/>
      <dgm:spPr/>
      <dgm:t>
        <a:bodyPr/>
        <a:lstStyle/>
        <a:p>
          <a:endParaRPr lang="en-US"/>
        </a:p>
      </dgm:t>
    </dgm:pt>
    <dgm:pt modelId="{89B4D8A4-5266-4859-A8B4-429C4A462A48}">
      <dgm:prSet/>
      <dgm:spPr/>
      <dgm:t>
        <a:bodyPr/>
        <a:lstStyle/>
        <a:p>
          <a:r>
            <a:rPr lang="en-US"/>
            <a:t>Psychosocial interview</a:t>
          </a:r>
        </a:p>
      </dgm:t>
    </dgm:pt>
    <dgm:pt modelId="{82082231-D140-4DE6-84E8-9550F5C99696}" type="parTrans" cxnId="{A1BEFE88-8856-4143-851C-9810A1BD7511}">
      <dgm:prSet/>
      <dgm:spPr/>
      <dgm:t>
        <a:bodyPr/>
        <a:lstStyle/>
        <a:p>
          <a:endParaRPr lang="en-US"/>
        </a:p>
      </dgm:t>
    </dgm:pt>
    <dgm:pt modelId="{F11E0413-126F-4D04-9075-F7E7AA1163E5}" type="sibTrans" cxnId="{A1BEFE88-8856-4143-851C-9810A1BD7511}">
      <dgm:prSet/>
      <dgm:spPr/>
      <dgm:t>
        <a:bodyPr/>
        <a:lstStyle/>
        <a:p>
          <a:endParaRPr lang="en-US"/>
        </a:p>
      </dgm:t>
    </dgm:pt>
    <dgm:pt modelId="{9150A20D-C95A-4C96-BB99-E23B7CE2CEA9}">
      <dgm:prSet/>
      <dgm:spPr/>
      <dgm:t>
        <a:bodyPr/>
        <a:lstStyle/>
        <a:p>
          <a:r>
            <a:rPr lang="en-US"/>
            <a:t>Others?</a:t>
          </a:r>
        </a:p>
      </dgm:t>
    </dgm:pt>
    <dgm:pt modelId="{E1D8C7EB-9430-491B-B6E1-F48CB32ACDBE}" type="parTrans" cxnId="{285BB8E4-7698-4E5D-85EF-24698E42EE61}">
      <dgm:prSet/>
      <dgm:spPr/>
      <dgm:t>
        <a:bodyPr/>
        <a:lstStyle/>
        <a:p>
          <a:endParaRPr lang="en-US"/>
        </a:p>
      </dgm:t>
    </dgm:pt>
    <dgm:pt modelId="{C912C0F4-48BD-4B67-925F-778CBDE1F67E}" type="sibTrans" cxnId="{285BB8E4-7698-4E5D-85EF-24698E42EE61}">
      <dgm:prSet/>
      <dgm:spPr/>
      <dgm:t>
        <a:bodyPr/>
        <a:lstStyle/>
        <a:p>
          <a:endParaRPr lang="en-US"/>
        </a:p>
      </dgm:t>
    </dgm:pt>
    <dgm:pt modelId="{27B2EC9A-9FDF-4ED0-A41E-F340A42462FC}" type="pres">
      <dgm:prSet presAssocID="{9941AC92-9E6F-43C4-B9FB-ABAED0B36E6A}" presName="linear" presStyleCnt="0">
        <dgm:presLayoutVars>
          <dgm:animLvl val="lvl"/>
          <dgm:resizeHandles val="exact"/>
        </dgm:presLayoutVars>
      </dgm:prSet>
      <dgm:spPr/>
    </dgm:pt>
    <dgm:pt modelId="{4AA66FC7-851A-448F-9156-50AF93B4FDC6}" type="pres">
      <dgm:prSet presAssocID="{1FCB16C9-64FF-466D-B0D8-FE40662C12D8}" presName="parentText" presStyleLbl="node1" presStyleIdx="0" presStyleCnt="6">
        <dgm:presLayoutVars>
          <dgm:chMax val="0"/>
          <dgm:bulletEnabled val="1"/>
        </dgm:presLayoutVars>
      </dgm:prSet>
      <dgm:spPr/>
    </dgm:pt>
    <dgm:pt modelId="{1EE66609-73B8-41F2-BCB8-334C0D5465CD}" type="pres">
      <dgm:prSet presAssocID="{FDB3078B-0F19-440D-B510-044D2457FF33}" presName="spacer" presStyleCnt="0"/>
      <dgm:spPr/>
    </dgm:pt>
    <dgm:pt modelId="{6A665823-1A7B-484B-B334-D91BC3F5E724}" type="pres">
      <dgm:prSet presAssocID="{BACD59E0-840F-4D3D-9BAB-FF2C83B18D64}" presName="parentText" presStyleLbl="node1" presStyleIdx="1" presStyleCnt="6">
        <dgm:presLayoutVars>
          <dgm:chMax val="0"/>
          <dgm:bulletEnabled val="1"/>
        </dgm:presLayoutVars>
      </dgm:prSet>
      <dgm:spPr/>
    </dgm:pt>
    <dgm:pt modelId="{9347853C-94D9-4734-8834-3DAB82C95307}" type="pres">
      <dgm:prSet presAssocID="{C94E3313-3EB7-4FF9-9DA3-D37394E02F46}" presName="spacer" presStyleCnt="0"/>
      <dgm:spPr/>
    </dgm:pt>
    <dgm:pt modelId="{D3CB5816-3C92-45D7-85BE-793E4E8E9E48}" type="pres">
      <dgm:prSet presAssocID="{507ABD18-55A3-4A42-97BB-B374EE774D0A}" presName="parentText" presStyleLbl="node1" presStyleIdx="2" presStyleCnt="6">
        <dgm:presLayoutVars>
          <dgm:chMax val="0"/>
          <dgm:bulletEnabled val="1"/>
        </dgm:presLayoutVars>
      </dgm:prSet>
      <dgm:spPr/>
    </dgm:pt>
    <dgm:pt modelId="{2DBE913F-397A-40AF-820D-E7FD05D72DF9}" type="pres">
      <dgm:prSet presAssocID="{C8A5D5A0-7AFE-4121-B444-45397BD4EC31}" presName="spacer" presStyleCnt="0"/>
      <dgm:spPr/>
    </dgm:pt>
    <dgm:pt modelId="{CEC55F2D-B332-48DB-BD16-3C0A3CDDC6A2}" type="pres">
      <dgm:prSet presAssocID="{3296E5D1-CE9C-4365-A60F-494F3646AFE4}" presName="parentText" presStyleLbl="node1" presStyleIdx="3" presStyleCnt="6">
        <dgm:presLayoutVars>
          <dgm:chMax val="0"/>
          <dgm:bulletEnabled val="1"/>
        </dgm:presLayoutVars>
      </dgm:prSet>
      <dgm:spPr/>
    </dgm:pt>
    <dgm:pt modelId="{32F67FE1-F775-4CDD-852C-CA1D97F9F576}" type="pres">
      <dgm:prSet presAssocID="{C04CD2C5-1439-494F-81DA-F9B8774DFA37}" presName="spacer" presStyleCnt="0"/>
      <dgm:spPr/>
    </dgm:pt>
    <dgm:pt modelId="{23CA9012-9159-4B34-97A8-776A3CAE379B}" type="pres">
      <dgm:prSet presAssocID="{89B4D8A4-5266-4859-A8B4-429C4A462A48}" presName="parentText" presStyleLbl="node1" presStyleIdx="4" presStyleCnt="6">
        <dgm:presLayoutVars>
          <dgm:chMax val="0"/>
          <dgm:bulletEnabled val="1"/>
        </dgm:presLayoutVars>
      </dgm:prSet>
      <dgm:spPr/>
    </dgm:pt>
    <dgm:pt modelId="{2E195134-A98D-4D62-8AF0-089B27152803}" type="pres">
      <dgm:prSet presAssocID="{F11E0413-126F-4D04-9075-F7E7AA1163E5}" presName="spacer" presStyleCnt="0"/>
      <dgm:spPr/>
    </dgm:pt>
    <dgm:pt modelId="{75B5DD34-3AAF-4E0B-96D1-4353BE71AD87}" type="pres">
      <dgm:prSet presAssocID="{9150A20D-C95A-4C96-BB99-E23B7CE2CEA9}" presName="parentText" presStyleLbl="node1" presStyleIdx="5" presStyleCnt="6">
        <dgm:presLayoutVars>
          <dgm:chMax val="0"/>
          <dgm:bulletEnabled val="1"/>
        </dgm:presLayoutVars>
      </dgm:prSet>
      <dgm:spPr/>
    </dgm:pt>
  </dgm:ptLst>
  <dgm:cxnLst>
    <dgm:cxn modelId="{70F3BC1B-41FF-49C2-AF92-56599084FCD2}" type="presOf" srcId="{89B4D8A4-5266-4859-A8B4-429C4A462A48}" destId="{23CA9012-9159-4B34-97A8-776A3CAE379B}" srcOrd="0" destOrd="0" presId="urn:microsoft.com/office/officeart/2005/8/layout/vList2"/>
    <dgm:cxn modelId="{C9562726-3068-4455-A879-1EB75BDF7EA3}" type="presOf" srcId="{9150A20D-C95A-4C96-BB99-E23B7CE2CEA9}" destId="{75B5DD34-3AAF-4E0B-96D1-4353BE71AD87}" srcOrd="0" destOrd="0" presId="urn:microsoft.com/office/officeart/2005/8/layout/vList2"/>
    <dgm:cxn modelId="{D5E22C26-6E6F-482D-A4E4-A0E30FAFA2B6}" srcId="{9941AC92-9E6F-43C4-B9FB-ABAED0B36E6A}" destId="{3296E5D1-CE9C-4365-A60F-494F3646AFE4}" srcOrd="3" destOrd="0" parTransId="{21209F22-F8F2-4C03-941B-BE117BCE49BE}" sibTransId="{C04CD2C5-1439-494F-81DA-F9B8774DFA37}"/>
    <dgm:cxn modelId="{146C5931-FBED-4651-AD11-768328A4B4CE}" type="presOf" srcId="{507ABD18-55A3-4A42-97BB-B374EE774D0A}" destId="{D3CB5816-3C92-45D7-85BE-793E4E8E9E48}" srcOrd="0" destOrd="0" presId="urn:microsoft.com/office/officeart/2005/8/layout/vList2"/>
    <dgm:cxn modelId="{7246B43A-09D6-4B41-BD83-D87F7DCEF27C}" srcId="{9941AC92-9E6F-43C4-B9FB-ABAED0B36E6A}" destId="{BACD59E0-840F-4D3D-9BAB-FF2C83B18D64}" srcOrd="1" destOrd="0" parTransId="{B21CB06D-4354-4B78-9645-5C3699298E30}" sibTransId="{C94E3313-3EB7-4FF9-9DA3-D37394E02F46}"/>
    <dgm:cxn modelId="{CE7C8048-D31F-4034-B24C-FFD156D99B85}" type="presOf" srcId="{3296E5D1-CE9C-4365-A60F-494F3646AFE4}" destId="{CEC55F2D-B332-48DB-BD16-3C0A3CDDC6A2}" srcOrd="0" destOrd="0" presId="urn:microsoft.com/office/officeart/2005/8/layout/vList2"/>
    <dgm:cxn modelId="{8954244B-133E-4F51-9A8A-40A7055A5C76}" type="presOf" srcId="{BACD59E0-840F-4D3D-9BAB-FF2C83B18D64}" destId="{6A665823-1A7B-484B-B334-D91BC3F5E724}" srcOrd="0" destOrd="0" presId="urn:microsoft.com/office/officeart/2005/8/layout/vList2"/>
    <dgm:cxn modelId="{6D814584-0250-471B-A28B-3F83EF205156}" srcId="{9941AC92-9E6F-43C4-B9FB-ABAED0B36E6A}" destId="{1FCB16C9-64FF-466D-B0D8-FE40662C12D8}" srcOrd="0" destOrd="0" parTransId="{D309DAB3-8B61-4602-8267-88B5E0CDB6E7}" sibTransId="{FDB3078B-0F19-440D-B510-044D2457FF33}"/>
    <dgm:cxn modelId="{4FA26585-E3AA-45FE-803B-BFDCC12C1A94}" srcId="{9941AC92-9E6F-43C4-B9FB-ABAED0B36E6A}" destId="{507ABD18-55A3-4A42-97BB-B374EE774D0A}" srcOrd="2" destOrd="0" parTransId="{B0E8DF81-5B7E-4C31-9475-A7D91F7EBD5D}" sibTransId="{C8A5D5A0-7AFE-4121-B444-45397BD4EC31}"/>
    <dgm:cxn modelId="{A1BEFE88-8856-4143-851C-9810A1BD7511}" srcId="{9941AC92-9E6F-43C4-B9FB-ABAED0B36E6A}" destId="{89B4D8A4-5266-4859-A8B4-429C4A462A48}" srcOrd="4" destOrd="0" parTransId="{82082231-D140-4DE6-84E8-9550F5C99696}" sibTransId="{F11E0413-126F-4D04-9075-F7E7AA1163E5}"/>
    <dgm:cxn modelId="{43A71A9C-773C-444E-AAE9-49B22F21B59F}" type="presOf" srcId="{1FCB16C9-64FF-466D-B0D8-FE40662C12D8}" destId="{4AA66FC7-851A-448F-9156-50AF93B4FDC6}" srcOrd="0" destOrd="0" presId="urn:microsoft.com/office/officeart/2005/8/layout/vList2"/>
    <dgm:cxn modelId="{285BB8E4-7698-4E5D-85EF-24698E42EE61}" srcId="{9941AC92-9E6F-43C4-B9FB-ABAED0B36E6A}" destId="{9150A20D-C95A-4C96-BB99-E23B7CE2CEA9}" srcOrd="5" destOrd="0" parTransId="{E1D8C7EB-9430-491B-B6E1-F48CB32ACDBE}" sibTransId="{C912C0F4-48BD-4B67-925F-778CBDE1F67E}"/>
    <dgm:cxn modelId="{C4AF1CF1-1B56-4BE9-999B-8103D7CA443F}" type="presOf" srcId="{9941AC92-9E6F-43C4-B9FB-ABAED0B36E6A}" destId="{27B2EC9A-9FDF-4ED0-A41E-F340A42462FC}" srcOrd="0" destOrd="0" presId="urn:microsoft.com/office/officeart/2005/8/layout/vList2"/>
    <dgm:cxn modelId="{2737B642-E615-4D84-AADB-B7D6F71FFA38}" type="presParOf" srcId="{27B2EC9A-9FDF-4ED0-A41E-F340A42462FC}" destId="{4AA66FC7-851A-448F-9156-50AF93B4FDC6}" srcOrd="0" destOrd="0" presId="urn:microsoft.com/office/officeart/2005/8/layout/vList2"/>
    <dgm:cxn modelId="{F6E7FCB1-0050-4361-87F2-9EB122C28735}" type="presParOf" srcId="{27B2EC9A-9FDF-4ED0-A41E-F340A42462FC}" destId="{1EE66609-73B8-41F2-BCB8-334C0D5465CD}" srcOrd="1" destOrd="0" presId="urn:microsoft.com/office/officeart/2005/8/layout/vList2"/>
    <dgm:cxn modelId="{80B8D2E2-1242-48A0-9CF3-21C229FCA13E}" type="presParOf" srcId="{27B2EC9A-9FDF-4ED0-A41E-F340A42462FC}" destId="{6A665823-1A7B-484B-B334-D91BC3F5E724}" srcOrd="2" destOrd="0" presId="urn:microsoft.com/office/officeart/2005/8/layout/vList2"/>
    <dgm:cxn modelId="{045C2B48-359E-4B40-9306-90380B0C6125}" type="presParOf" srcId="{27B2EC9A-9FDF-4ED0-A41E-F340A42462FC}" destId="{9347853C-94D9-4734-8834-3DAB82C95307}" srcOrd="3" destOrd="0" presId="urn:microsoft.com/office/officeart/2005/8/layout/vList2"/>
    <dgm:cxn modelId="{8F4D07F7-3D7B-4946-856E-6B687B89A596}" type="presParOf" srcId="{27B2EC9A-9FDF-4ED0-A41E-F340A42462FC}" destId="{D3CB5816-3C92-45D7-85BE-793E4E8E9E48}" srcOrd="4" destOrd="0" presId="urn:microsoft.com/office/officeart/2005/8/layout/vList2"/>
    <dgm:cxn modelId="{37210FE2-6D59-435F-8AED-B3DB2B2E927B}" type="presParOf" srcId="{27B2EC9A-9FDF-4ED0-A41E-F340A42462FC}" destId="{2DBE913F-397A-40AF-820D-E7FD05D72DF9}" srcOrd="5" destOrd="0" presId="urn:microsoft.com/office/officeart/2005/8/layout/vList2"/>
    <dgm:cxn modelId="{9CEE721B-BD94-45C9-A554-66754B2CA5C3}" type="presParOf" srcId="{27B2EC9A-9FDF-4ED0-A41E-F340A42462FC}" destId="{CEC55F2D-B332-48DB-BD16-3C0A3CDDC6A2}" srcOrd="6" destOrd="0" presId="urn:microsoft.com/office/officeart/2005/8/layout/vList2"/>
    <dgm:cxn modelId="{A66CC8A6-CA81-4350-92F2-CB885D52840D}" type="presParOf" srcId="{27B2EC9A-9FDF-4ED0-A41E-F340A42462FC}" destId="{32F67FE1-F775-4CDD-852C-CA1D97F9F576}" srcOrd="7" destOrd="0" presId="urn:microsoft.com/office/officeart/2005/8/layout/vList2"/>
    <dgm:cxn modelId="{8CFB8B23-0025-4A25-9110-C582DB3CA129}" type="presParOf" srcId="{27B2EC9A-9FDF-4ED0-A41E-F340A42462FC}" destId="{23CA9012-9159-4B34-97A8-776A3CAE379B}" srcOrd="8" destOrd="0" presId="urn:microsoft.com/office/officeart/2005/8/layout/vList2"/>
    <dgm:cxn modelId="{D0EF21F2-9375-4C98-85D1-1D1BBC11D8C1}" type="presParOf" srcId="{27B2EC9A-9FDF-4ED0-A41E-F340A42462FC}" destId="{2E195134-A98D-4D62-8AF0-089B27152803}" srcOrd="9" destOrd="0" presId="urn:microsoft.com/office/officeart/2005/8/layout/vList2"/>
    <dgm:cxn modelId="{230235F0-39F9-44B0-BD15-F5225FF26CD7}" type="presParOf" srcId="{27B2EC9A-9FDF-4ED0-A41E-F340A42462FC}" destId="{75B5DD34-3AAF-4E0B-96D1-4353BE71AD87}"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DA5FF81-A18B-4566-AAA9-499500416995}" type="doc">
      <dgm:prSet loTypeId="urn:microsoft.com/office/officeart/2016/7/layout/VerticalDownArrowProcess" loCatId="process" qsTypeId="urn:microsoft.com/office/officeart/2005/8/quickstyle/simple2" qsCatId="simple" csTypeId="urn:microsoft.com/office/officeart/2005/8/colors/accent1_2" csCatId="accent1" phldr="1"/>
      <dgm:spPr/>
      <dgm:t>
        <a:bodyPr/>
        <a:lstStyle/>
        <a:p>
          <a:endParaRPr lang="en-US"/>
        </a:p>
      </dgm:t>
    </dgm:pt>
    <dgm:pt modelId="{C08EDBB7-4780-41D0-AAE0-3FE6E7102A65}">
      <dgm:prSet/>
      <dgm:spPr/>
      <dgm:t>
        <a:bodyPr/>
        <a:lstStyle/>
        <a:p>
          <a:r>
            <a:rPr lang="en-US"/>
            <a:t>Stage one</a:t>
          </a:r>
        </a:p>
      </dgm:t>
    </dgm:pt>
    <dgm:pt modelId="{24DF4DFD-E7FF-4908-B24A-6C7804FA495A}" type="parTrans" cxnId="{6DEF3A70-D9C2-47E5-B4FA-CBC952419D9A}">
      <dgm:prSet/>
      <dgm:spPr/>
      <dgm:t>
        <a:bodyPr/>
        <a:lstStyle/>
        <a:p>
          <a:endParaRPr lang="en-US"/>
        </a:p>
      </dgm:t>
    </dgm:pt>
    <dgm:pt modelId="{CA49A52F-3C3B-410D-A62C-9393D92DCB4D}" type="sibTrans" cxnId="{6DEF3A70-D9C2-47E5-B4FA-CBC952419D9A}">
      <dgm:prSet/>
      <dgm:spPr/>
      <dgm:t>
        <a:bodyPr/>
        <a:lstStyle/>
        <a:p>
          <a:endParaRPr lang="en-US"/>
        </a:p>
      </dgm:t>
    </dgm:pt>
    <dgm:pt modelId="{C6633DDB-B8D6-40A6-A57E-A0A3964DF36D}">
      <dgm:prSet/>
      <dgm:spPr/>
      <dgm:t>
        <a:bodyPr/>
        <a:lstStyle/>
        <a:p>
          <a:pPr>
            <a:buFont typeface="Arial" panose="020B0604020202020204" pitchFamily="34" charset="0"/>
            <a:buNone/>
          </a:pPr>
          <a:r>
            <a:rPr lang="en-US" dirty="0"/>
            <a:t>Establish safety (including a safe therapeutic relationship), stabilize or reduce symptoms, increase mindful body awareness, increase self-compassion, and introduce parts work therapy.</a:t>
          </a:r>
        </a:p>
      </dgm:t>
    </dgm:pt>
    <dgm:pt modelId="{8B523887-559B-4FEC-B1CC-ABFE8202E1E9}" type="parTrans" cxnId="{E9F260AE-84B9-4481-96E5-0E7D09AA2459}">
      <dgm:prSet/>
      <dgm:spPr/>
      <dgm:t>
        <a:bodyPr/>
        <a:lstStyle/>
        <a:p>
          <a:endParaRPr lang="en-US"/>
        </a:p>
      </dgm:t>
    </dgm:pt>
    <dgm:pt modelId="{FE8EF792-AAA4-4FEC-A68C-E1AFC2B2CC3A}" type="sibTrans" cxnId="{E9F260AE-84B9-4481-96E5-0E7D09AA2459}">
      <dgm:prSet/>
      <dgm:spPr/>
      <dgm:t>
        <a:bodyPr/>
        <a:lstStyle/>
        <a:p>
          <a:endParaRPr lang="en-US"/>
        </a:p>
      </dgm:t>
    </dgm:pt>
    <dgm:pt modelId="{196FF2B4-C41F-4815-814A-7F866C80A606}">
      <dgm:prSet/>
      <dgm:spPr/>
      <dgm:t>
        <a:bodyPr/>
        <a:lstStyle/>
        <a:p>
          <a:r>
            <a:rPr lang="en-US" dirty="0"/>
            <a:t>In dissociative clients this includes realization of present reality.</a:t>
          </a:r>
        </a:p>
      </dgm:t>
    </dgm:pt>
    <dgm:pt modelId="{F266F2D1-6824-41B6-8E2D-3034E7712B63}" type="parTrans" cxnId="{2B0300B4-547C-426A-B3A8-383BFDCBB2DA}">
      <dgm:prSet/>
      <dgm:spPr/>
      <dgm:t>
        <a:bodyPr/>
        <a:lstStyle/>
        <a:p>
          <a:endParaRPr lang="en-US"/>
        </a:p>
      </dgm:t>
    </dgm:pt>
    <dgm:pt modelId="{2667A332-3C24-4EA1-B6ED-AC56FA170C70}" type="sibTrans" cxnId="{2B0300B4-547C-426A-B3A8-383BFDCBB2DA}">
      <dgm:prSet/>
      <dgm:spPr/>
      <dgm:t>
        <a:bodyPr/>
        <a:lstStyle/>
        <a:p>
          <a:endParaRPr lang="en-US"/>
        </a:p>
      </dgm:t>
    </dgm:pt>
    <dgm:pt modelId="{9B682D2B-BE63-4CC4-B195-D98C84E8F57B}">
      <dgm:prSet/>
      <dgm:spPr/>
      <dgm:t>
        <a:bodyPr/>
        <a:lstStyle/>
        <a:p>
          <a:r>
            <a:rPr lang="en-US"/>
            <a:t>Stage two</a:t>
          </a:r>
        </a:p>
      </dgm:t>
    </dgm:pt>
    <dgm:pt modelId="{766B912D-90E2-4B3E-A32E-BB9096A3F65B}" type="parTrans" cxnId="{96708F7A-5400-4C30-BB70-8A2FA7F5D35F}">
      <dgm:prSet/>
      <dgm:spPr/>
      <dgm:t>
        <a:bodyPr/>
        <a:lstStyle/>
        <a:p>
          <a:endParaRPr lang="en-US"/>
        </a:p>
      </dgm:t>
    </dgm:pt>
    <dgm:pt modelId="{D46D3ACA-A94E-4CDF-B000-450ACC8F5CFE}" type="sibTrans" cxnId="{96708F7A-5400-4C30-BB70-8A2FA7F5D35F}">
      <dgm:prSet/>
      <dgm:spPr/>
      <dgm:t>
        <a:bodyPr/>
        <a:lstStyle/>
        <a:p>
          <a:endParaRPr lang="en-US"/>
        </a:p>
      </dgm:t>
    </dgm:pt>
    <dgm:pt modelId="{2E1EC9A7-8EA1-4BCB-AD75-395877F3F278}">
      <dgm:prSet/>
      <dgm:spPr/>
      <dgm:t>
        <a:bodyPr/>
        <a:lstStyle/>
        <a:p>
          <a:r>
            <a:rPr lang="en-US" dirty="0"/>
            <a:t>Involves the direct targeting of traumatic memories through exposure and desensitization.</a:t>
          </a:r>
        </a:p>
      </dgm:t>
    </dgm:pt>
    <dgm:pt modelId="{B82E6109-D251-4422-9743-DC97BF50E83A}" type="parTrans" cxnId="{CACA29AE-3681-4942-B6C7-3F72F0A9C30A}">
      <dgm:prSet/>
      <dgm:spPr/>
      <dgm:t>
        <a:bodyPr/>
        <a:lstStyle/>
        <a:p>
          <a:endParaRPr lang="en-US"/>
        </a:p>
      </dgm:t>
    </dgm:pt>
    <dgm:pt modelId="{2014BE75-14D6-41F8-881D-F3626C95646A}" type="sibTrans" cxnId="{CACA29AE-3681-4942-B6C7-3F72F0A9C30A}">
      <dgm:prSet/>
      <dgm:spPr/>
      <dgm:t>
        <a:bodyPr/>
        <a:lstStyle/>
        <a:p>
          <a:endParaRPr lang="en-US"/>
        </a:p>
      </dgm:t>
    </dgm:pt>
    <dgm:pt modelId="{5DCFCDFE-DC63-4691-80F0-2E4824CA5A23}">
      <dgm:prSet/>
      <dgm:spPr/>
      <dgm:t>
        <a:bodyPr/>
        <a:lstStyle/>
        <a:p>
          <a:r>
            <a:rPr lang="en-US" dirty="0"/>
            <a:t>In dissociative clients this includes realization of traumatic memory.</a:t>
          </a:r>
        </a:p>
      </dgm:t>
    </dgm:pt>
    <dgm:pt modelId="{58BA224D-E09C-465E-9E58-8459A6A16167}" type="parTrans" cxnId="{8BC0EF02-AACB-4E3B-99DF-1A9D7DB6F697}">
      <dgm:prSet/>
      <dgm:spPr/>
      <dgm:t>
        <a:bodyPr/>
        <a:lstStyle/>
        <a:p>
          <a:endParaRPr lang="en-US"/>
        </a:p>
      </dgm:t>
    </dgm:pt>
    <dgm:pt modelId="{57221888-59B8-4184-B7CD-77939C0AC9FE}" type="sibTrans" cxnId="{8BC0EF02-AACB-4E3B-99DF-1A9D7DB6F697}">
      <dgm:prSet/>
      <dgm:spPr/>
      <dgm:t>
        <a:bodyPr/>
        <a:lstStyle/>
        <a:p>
          <a:endParaRPr lang="en-US"/>
        </a:p>
      </dgm:t>
    </dgm:pt>
    <dgm:pt modelId="{5ECC6F09-0EFF-491C-8A2A-983C2D466CD8}">
      <dgm:prSet/>
      <dgm:spPr/>
      <dgm:t>
        <a:bodyPr/>
        <a:lstStyle/>
        <a:p>
          <a:r>
            <a:rPr lang="en-US"/>
            <a:t>Stage three</a:t>
          </a:r>
        </a:p>
      </dgm:t>
    </dgm:pt>
    <dgm:pt modelId="{E32D8F9B-E018-4E13-BF2F-8D7045AD49C9}" type="parTrans" cxnId="{7C29CF71-D551-442C-8B7F-E3922C0800CE}">
      <dgm:prSet/>
      <dgm:spPr/>
      <dgm:t>
        <a:bodyPr/>
        <a:lstStyle/>
        <a:p>
          <a:endParaRPr lang="en-US"/>
        </a:p>
      </dgm:t>
    </dgm:pt>
    <dgm:pt modelId="{2BBD424C-A60A-49FF-A34A-9B9534A4C3D7}" type="sibTrans" cxnId="{7C29CF71-D551-442C-8B7F-E3922C0800CE}">
      <dgm:prSet/>
      <dgm:spPr/>
      <dgm:t>
        <a:bodyPr/>
        <a:lstStyle/>
        <a:p>
          <a:endParaRPr lang="en-US"/>
        </a:p>
      </dgm:t>
    </dgm:pt>
    <dgm:pt modelId="{7FDF40D4-0AF4-4843-A1BB-15F0BEB17388}">
      <dgm:prSet/>
      <dgm:spPr/>
      <dgm:t>
        <a:bodyPr/>
        <a:lstStyle/>
        <a:p>
          <a:r>
            <a:rPr lang="en-US" dirty="0"/>
            <a:t>Aims to help clients sustain a positive sense of self, strengthen resilience, grieve losses and sustain hope for the future. </a:t>
          </a:r>
        </a:p>
      </dgm:t>
    </dgm:pt>
    <dgm:pt modelId="{55D56E57-09C6-474F-A36B-E50CF776F95B}" type="parTrans" cxnId="{900DCC28-7A6C-439C-8E74-71D98F328137}">
      <dgm:prSet/>
      <dgm:spPr/>
      <dgm:t>
        <a:bodyPr/>
        <a:lstStyle/>
        <a:p>
          <a:endParaRPr lang="en-US"/>
        </a:p>
      </dgm:t>
    </dgm:pt>
    <dgm:pt modelId="{1681606A-C809-4F44-9CAD-34624FB2CBF2}" type="sibTrans" cxnId="{900DCC28-7A6C-439C-8E74-71D98F328137}">
      <dgm:prSet/>
      <dgm:spPr/>
      <dgm:t>
        <a:bodyPr/>
        <a:lstStyle/>
        <a:p>
          <a:endParaRPr lang="en-US"/>
        </a:p>
      </dgm:t>
    </dgm:pt>
    <dgm:pt modelId="{CA0A0439-E084-4B41-89E9-93336D346F94}">
      <dgm:prSet/>
      <dgm:spPr/>
      <dgm:t>
        <a:bodyPr/>
        <a:lstStyle/>
        <a:p>
          <a:r>
            <a:rPr lang="en-US" dirty="0"/>
            <a:t>Involves facilitation of full realization of past, present, and anticipated future. </a:t>
          </a:r>
        </a:p>
      </dgm:t>
    </dgm:pt>
    <dgm:pt modelId="{0C3F92CD-921F-4A53-B4BD-EE63E045C1FB}" type="parTrans" cxnId="{F175A894-426E-4ECA-9A4F-9DE20B8C7193}">
      <dgm:prSet/>
      <dgm:spPr/>
      <dgm:t>
        <a:bodyPr/>
        <a:lstStyle/>
        <a:p>
          <a:endParaRPr lang="en-US"/>
        </a:p>
      </dgm:t>
    </dgm:pt>
    <dgm:pt modelId="{27FE3841-8C33-4B48-8192-8EB480E522D2}" type="sibTrans" cxnId="{F175A894-426E-4ECA-9A4F-9DE20B8C7193}">
      <dgm:prSet/>
      <dgm:spPr/>
      <dgm:t>
        <a:bodyPr/>
        <a:lstStyle/>
        <a:p>
          <a:endParaRPr lang="en-US"/>
        </a:p>
      </dgm:t>
    </dgm:pt>
    <dgm:pt modelId="{A61FB8F3-6E4F-438E-A1E1-2AC1F49D166F}" type="pres">
      <dgm:prSet presAssocID="{FDA5FF81-A18B-4566-AAA9-499500416995}" presName="Name0" presStyleCnt="0">
        <dgm:presLayoutVars>
          <dgm:dir/>
          <dgm:animLvl val="lvl"/>
          <dgm:resizeHandles val="exact"/>
        </dgm:presLayoutVars>
      </dgm:prSet>
      <dgm:spPr/>
    </dgm:pt>
    <dgm:pt modelId="{150A0665-3CC2-4E48-9538-51E3D6EC6CF3}" type="pres">
      <dgm:prSet presAssocID="{5ECC6F09-0EFF-491C-8A2A-983C2D466CD8}" presName="boxAndChildren" presStyleCnt="0"/>
      <dgm:spPr/>
    </dgm:pt>
    <dgm:pt modelId="{35F9A29A-BE6E-4272-934C-133517CC4337}" type="pres">
      <dgm:prSet presAssocID="{5ECC6F09-0EFF-491C-8A2A-983C2D466CD8}" presName="parentTextBox" presStyleLbl="alignNode1" presStyleIdx="0" presStyleCnt="3"/>
      <dgm:spPr/>
    </dgm:pt>
    <dgm:pt modelId="{48C7F518-6394-40D3-93AC-0D759AB4895A}" type="pres">
      <dgm:prSet presAssocID="{5ECC6F09-0EFF-491C-8A2A-983C2D466CD8}" presName="descendantBox" presStyleLbl="bgAccFollowNode1" presStyleIdx="0" presStyleCnt="3"/>
      <dgm:spPr/>
    </dgm:pt>
    <dgm:pt modelId="{9EF57624-8430-40FD-BE43-A42C5134D584}" type="pres">
      <dgm:prSet presAssocID="{D46D3ACA-A94E-4CDF-B000-450ACC8F5CFE}" presName="sp" presStyleCnt="0"/>
      <dgm:spPr/>
    </dgm:pt>
    <dgm:pt modelId="{CAB0518E-186B-4200-937E-1A17D46E78E6}" type="pres">
      <dgm:prSet presAssocID="{9B682D2B-BE63-4CC4-B195-D98C84E8F57B}" presName="arrowAndChildren" presStyleCnt="0"/>
      <dgm:spPr/>
    </dgm:pt>
    <dgm:pt modelId="{15B43273-2888-45D0-B903-4473F0F75256}" type="pres">
      <dgm:prSet presAssocID="{9B682D2B-BE63-4CC4-B195-D98C84E8F57B}" presName="parentTextArrow" presStyleLbl="node1" presStyleIdx="0" presStyleCnt="0"/>
      <dgm:spPr/>
    </dgm:pt>
    <dgm:pt modelId="{44F740FE-95C7-4EAA-AFD9-08C9713153C6}" type="pres">
      <dgm:prSet presAssocID="{9B682D2B-BE63-4CC4-B195-D98C84E8F57B}" presName="arrow" presStyleLbl="alignNode1" presStyleIdx="1" presStyleCnt="3"/>
      <dgm:spPr/>
    </dgm:pt>
    <dgm:pt modelId="{9E9EE2D7-E456-4013-A22D-0A7D4ED75CDC}" type="pres">
      <dgm:prSet presAssocID="{9B682D2B-BE63-4CC4-B195-D98C84E8F57B}" presName="descendantArrow" presStyleLbl="bgAccFollowNode1" presStyleIdx="1" presStyleCnt="3"/>
      <dgm:spPr/>
    </dgm:pt>
    <dgm:pt modelId="{D4D4E667-7225-4AF8-9581-B221EA4F2F37}" type="pres">
      <dgm:prSet presAssocID="{CA49A52F-3C3B-410D-A62C-9393D92DCB4D}" presName="sp" presStyleCnt="0"/>
      <dgm:spPr/>
    </dgm:pt>
    <dgm:pt modelId="{058E7C00-4F8A-4E2F-834B-09276F79BBA9}" type="pres">
      <dgm:prSet presAssocID="{C08EDBB7-4780-41D0-AAE0-3FE6E7102A65}" presName="arrowAndChildren" presStyleCnt="0"/>
      <dgm:spPr/>
    </dgm:pt>
    <dgm:pt modelId="{74CD1DC6-AE42-4AC3-A473-9A8C1DC557A0}" type="pres">
      <dgm:prSet presAssocID="{C08EDBB7-4780-41D0-AAE0-3FE6E7102A65}" presName="parentTextArrow" presStyleLbl="node1" presStyleIdx="0" presStyleCnt="0"/>
      <dgm:spPr/>
    </dgm:pt>
    <dgm:pt modelId="{653C204D-1F10-422E-B989-119A02DDB336}" type="pres">
      <dgm:prSet presAssocID="{C08EDBB7-4780-41D0-AAE0-3FE6E7102A65}" presName="arrow" presStyleLbl="alignNode1" presStyleIdx="2" presStyleCnt="3"/>
      <dgm:spPr/>
    </dgm:pt>
    <dgm:pt modelId="{4B0E6F37-8161-4C6D-8C5E-76D11BF8BC1B}" type="pres">
      <dgm:prSet presAssocID="{C08EDBB7-4780-41D0-AAE0-3FE6E7102A65}" presName="descendantArrow" presStyleLbl="bgAccFollowNode1" presStyleIdx="2" presStyleCnt="3"/>
      <dgm:spPr/>
    </dgm:pt>
  </dgm:ptLst>
  <dgm:cxnLst>
    <dgm:cxn modelId="{243DF900-41C2-4DFB-B38A-CD22EEC07E23}" type="presOf" srcId="{2E1EC9A7-8EA1-4BCB-AD75-395877F3F278}" destId="{9E9EE2D7-E456-4013-A22D-0A7D4ED75CDC}" srcOrd="0" destOrd="0" presId="urn:microsoft.com/office/officeart/2016/7/layout/VerticalDownArrowProcess"/>
    <dgm:cxn modelId="{8BC0EF02-AACB-4E3B-99DF-1A9D7DB6F697}" srcId="{9B682D2B-BE63-4CC4-B195-D98C84E8F57B}" destId="{5DCFCDFE-DC63-4691-80F0-2E4824CA5A23}" srcOrd="1" destOrd="0" parTransId="{58BA224D-E09C-465E-9E58-8459A6A16167}" sibTransId="{57221888-59B8-4184-B7CD-77939C0AC9FE}"/>
    <dgm:cxn modelId="{5068CA20-6C1F-40EF-9E06-7E44216DC92C}" type="presOf" srcId="{CA0A0439-E084-4B41-89E9-93336D346F94}" destId="{48C7F518-6394-40D3-93AC-0D759AB4895A}" srcOrd="0" destOrd="1" presId="urn:microsoft.com/office/officeart/2016/7/layout/VerticalDownArrowProcess"/>
    <dgm:cxn modelId="{900DCC28-7A6C-439C-8E74-71D98F328137}" srcId="{5ECC6F09-0EFF-491C-8A2A-983C2D466CD8}" destId="{7FDF40D4-0AF4-4843-A1BB-15F0BEB17388}" srcOrd="0" destOrd="0" parTransId="{55D56E57-09C6-474F-A36B-E50CF776F95B}" sibTransId="{1681606A-C809-4F44-9CAD-34624FB2CBF2}"/>
    <dgm:cxn modelId="{8A51E762-AF8A-481E-8E80-0E92C120B297}" type="presOf" srcId="{C08EDBB7-4780-41D0-AAE0-3FE6E7102A65}" destId="{653C204D-1F10-422E-B989-119A02DDB336}" srcOrd="1" destOrd="0" presId="urn:microsoft.com/office/officeart/2016/7/layout/VerticalDownArrowProcess"/>
    <dgm:cxn modelId="{6DEF3A70-D9C2-47E5-B4FA-CBC952419D9A}" srcId="{FDA5FF81-A18B-4566-AAA9-499500416995}" destId="{C08EDBB7-4780-41D0-AAE0-3FE6E7102A65}" srcOrd="0" destOrd="0" parTransId="{24DF4DFD-E7FF-4908-B24A-6C7804FA495A}" sibTransId="{CA49A52F-3C3B-410D-A62C-9393D92DCB4D}"/>
    <dgm:cxn modelId="{7C29CF71-D551-442C-8B7F-E3922C0800CE}" srcId="{FDA5FF81-A18B-4566-AAA9-499500416995}" destId="{5ECC6F09-0EFF-491C-8A2A-983C2D466CD8}" srcOrd="2" destOrd="0" parTransId="{E32D8F9B-E018-4E13-BF2F-8D7045AD49C9}" sibTransId="{2BBD424C-A60A-49FF-A34A-9B9534A4C3D7}"/>
    <dgm:cxn modelId="{C4B48A53-E522-4EBB-956D-58999E87DF75}" type="presOf" srcId="{9B682D2B-BE63-4CC4-B195-D98C84E8F57B}" destId="{15B43273-2888-45D0-B903-4473F0F75256}" srcOrd="0" destOrd="0" presId="urn:microsoft.com/office/officeart/2016/7/layout/VerticalDownArrowProcess"/>
    <dgm:cxn modelId="{B25AE255-6E70-49CB-9182-9A1567E2B877}" type="presOf" srcId="{196FF2B4-C41F-4815-814A-7F866C80A606}" destId="{4B0E6F37-8161-4C6D-8C5E-76D11BF8BC1B}" srcOrd="0" destOrd="1" presId="urn:microsoft.com/office/officeart/2016/7/layout/VerticalDownArrowProcess"/>
    <dgm:cxn modelId="{96708F7A-5400-4C30-BB70-8A2FA7F5D35F}" srcId="{FDA5FF81-A18B-4566-AAA9-499500416995}" destId="{9B682D2B-BE63-4CC4-B195-D98C84E8F57B}" srcOrd="1" destOrd="0" parTransId="{766B912D-90E2-4B3E-A32E-BB9096A3F65B}" sibTransId="{D46D3ACA-A94E-4CDF-B000-450ACC8F5CFE}"/>
    <dgm:cxn modelId="{92984286-8611-42F5-8685-683BFA122249}" type="presOf" srcId="{C08EDBB7-4780-41D0-AAE0-3FE6E7102A65}" destId="{74CD1DC6-AE42-4AC3-A473-9A8C1DC557A0}" srcOrd="0" destOrd="0" presId="urn:microsoft.com/office/officeart/2016/7/layout/VerticalDownArrowProcess"/>
    <dgm:cxn modelId="{941A7888-F444-40CD-BB1A-9B1B25A459D8}" type="presOf" srcId="{9B682D2B-BE63-4CC4-B195-D98C84E8F57B}" destId="{44F740FE-95C7-4EAA-AFD9-08C9713153C6}" srcOrd="1" destOrd="0" presId="urn:microsoft.com/office/officeart/2016/7/layout/VerticalDownArrowProcess"/>
    <dgm:cxn modelId="{F175A894-426E-4ECA-9A4F-9DE20B8C7193}" srcId="{5ECC6F09-0EFF-491C-8A2A-983C2D466CD8}" destId="{CA0A0439-E084-4B41-89E9-93336D346F94}" srcOrd="1" destOrd="0" parTransId="{0C3F92CD-921F-4A53-B4BD-EE63E045C1FB}" sibTransId="{27FE3841-8C33-4B48-8192-8EB480E522D2}"/>
    <dgm:cxn modelId="{950CB794-BE3D-4B5C-A50F-9D4346FB1031}" type="presOf" srcId="{7FDF40D4-0AF4-4843-A1BB-15F0BEB17388}" destId="{48C7F518-6394-40D3-93AC-0D759AB4895A}" srcOrd="0" destOrd="0" presId="urn:microsoft.com/office/officeart/2016/7/layout/VerticalDownArrowProcess"/>
    <dgm:cxn modelId="{CACA29AE-3681-4942-B6C7-3F72F0A9C30A}" srcId="{9B682D2B-BE63-4CC4-B195-D98C84E8F57B}" destId="{2E1EC9A7-8EA1-4BCB-AD75-395877F3F278}" srcOrd="0" destOrd="0" parTransId="{B82E6109-D251-4422-9743-DC97BF50E83A}" sibTransId="{2014BE75-14D6-41F8-881D-F3626C95646A}"/>
    <dgm:cxn modelId="{E9F260AE-84B9-4481-96E5-0E7D09AA2459}" srcId="{C08EDBB7-4780-41D0-AAE0-3FE6E7102A65}" destId="{C6633DDB-B8D6-40A6-A57E-A0A3964DF36D}" srcOrd="0" destOrd="0" parTransId="{8B523887-559B-4FEC-B1CC-ABFE8202E1E9}" sibTransId="{FE8EF792-AAA4-4FEC-A68C-E1AFC2B2CC3A}"/>
    <dgm:cxn modelId="{2B0300B4-547C-426A-B3A8-383BFDCBB2DA}" srcId="{C08EDBB7-4780-41D0-AAE0-3FE6E7102A65}" destId="{196FF2B4-C41F-4815-814A-7F866C80A606}" srcOrd="1" destOrd="0" parTransId="{F266F2D1-6824-41B6-8E2D-3034E7712B63}" sibTransId="{2667A332-3C24-4EA1-B6ED-AC56FA170C70}"/>
    <dgm:cxn modelId="{047903BC-64A7-48AB-A92B-47A19EFDAA9C}" type="presOf" srcId="{C6633DDB-B8D6-40A6-A57E-A0A3964DF36D}" destId="{4B0E6F37-8161-4C6D-8C5E-76D11BF8BC1B}" srcOrd="0" destOrd="0" presId="urn:microsoft.com/office/officeart/2016/7/layout/VerticalDownArrowProcess"/>
    <dgm:cxn modelId="{4A1766CA-203F-4578-8691-4E4BBCF524EF}" type="presOf" srcId="{5ECC6F09-0EFF-491C-8A2A-983C2D466CD8}" destId="{35F9A29A-BE6E-4272-934C-133517CC4337}" srcOrd="0" destOrd="0" presId="urn:microsoft.com/office/officeart/2016/7/layout/VerticalDownArrowProcess"/>
    <dgm:cxn modelId="{2C936ADD-50F4-4191-9243-CE3E57311384}" type="presOf" srcId="{5DCFCDFE-DC63-4691-80F0-2E4824CA5A23}" destId="{9E9EE2D7-E456-4013-A22D-0A7D4ED75CDC}" srcOrd="0" destOrd="1" presId="urn:microsoft.com/office/officeart/2016/7/layout/VerticalDownArrowProcess"/>
    <dgm:cxn modelId="{1F4EB0FC-F94B-45C8-929E-3107BDFBD9DD}" type="presOf" srcId="{FDA5FF81-A18B-4566-AAA9-499500416995}" destId="{A61FB8F3-6E4F-438E-A1E1-2AC1F49D166F}" srcOrd="0" destOrd="0" presId="urn:microsoft.com/office/officeart/2016/7/layout/VerticalDownArrowProcess"/>
    <dgm:cxn modelId="{07B209E2-E994-48DE-95CF-C88E6411DF03}" type="presParOf" srcId="{A61FB8F3-6E4F-438E-A1E1-2AC1F49D166F}" destId="{150A0665-3CC2-4E48-9538-51E3D6EC6CF3}" srcOrd="0" destOrd="0" presId="urn:microsoft.com/office/officeart/2016/7/layout/VerticalDownArrowProcess"/>
    <dgm:cxn modelId="{AD12EAE6-D61F-4ECF-BF03-1ED859C41423}" type="presParOf" srcId="{150A0665-3CC2-4E48-9538-51E3D6EC6CF3}" destId="{35F9A29A-BE6E-4272-934C-133517CC4337}" srcOrd="0" destOrd="0" presId="urn:microsoft.com/office/officeart/2016/7/layout/VerticalDownArrowProcess"/>
    <dgm:cxn modelId="{BDED2269-E53F-4C68-B244-96EF8F8CCF25}" type="presParOf" srcId="{150A0665-3CC2-4E48-9538-51E3D6EC6CF3}" destId="{48C7F518-6394-40D3-93AC-0D759AB4895A}" srcOrd="1" destOrd="0" presId="urn:microsoft.com/office/officeart/2016/7/layout/VerticalDownArrowProcess"/>
    <dgm:cxn modelId="{C60F0CE7-4209-4F09-A58A-728C35E70D66}" type="presParOf" srcId="{A61FB8F3-6E4F-438E-A1E1-2AC1F49D166F}" destId="{9EF57624-8430-40FD-BE43-A42C5134D584}" srcOrd="1" destOrd="0" presId="urn:microsoft.com/office/officeart/2016/7/layout/VerticalDownArrowProcess"/>
    <dgm:cxn modelId="{1BDB36A8-E164-44FC-BF01-720485279950}" type="presParOf" srcId="{A61FB8F3-6E4F-438E-A1E1-2AC1F49D166F}" destId="{CAB0518E-186B-4200-937E-1A17D46E78E6}" srcOrd="2" destOrd="0" presId="urn:microsoft.com/office/officeart/2016/7/layout/VerticalDownArrowProcess"/>
    <dgm:cxn modelId="{DC2F4ECA-7D85-4704-8FA9-42F7C99D4AB8}" type="presParOf" srcId="{CAB0518E-186B-4200-937E-1A17D46E78E6}" destId="{15B43273-2888-45D0-B903-4473F0F75256}" srcOrd="0" destOrd="0" presId="urn:microsoft.com/office/officeart/2016/7/layout/VerticalDownArrowProcess"/>
    <dgm:cxn modelId="{2B70EC6C-81D3-40DB-B46E-A175BA8AC044}" type="presParOf" srcId="{CAB0518E-186B-4200-937E-1A17D46E78E6}" destId="{44F740FE-95C7-4EAA-AFD9-08C9713153C6}" srcOrd="1" destOrd="0" presId="urn:microsoft.com/office/officeart/2016/7/layout/VerticalDownArrowProcess"/>
    <dgm:cxn modelId="{FB7F598C-4758-4D90-8FEF-ECF00064A8B3}" type="presParOf" srcId="{CAB0518E-186B-4200-937E-1A17D46E78E6}" destId="{9E9EE2D7-E456-4013-A22D-0A7D4ED75CDC}" srcOrd="2" destOrd="0" presId="urn:microsoft.com/office/officeart/2016/7/layout/VerticalDownArrowProcess"/>
    <dgm:cxn modelId="{F4C80DCD-F9F6-4B06-80D8-C799B025D1CD}" type="presParOf" srcId="{A61FB8F3-6E4F-438E-A1E1-2AC1F49D166F}" destId="{D4D4E667-7225-4AF8-9581-B221EA4F2F37}" srcOrd="3" destOrd="0" presId="urn:microsoft.com/office/officeart/2016/7/layout/VerticalDownArrowProcess"/>
    <dgm:cxn modelId="{4CFA8F73-D24C-42DF-A8FB-A8740185FCB0}" type="presParOf" srcId="{A61FB8F3-6E4F-438E-A1E1-2AC1F49D166F}" destId="{058E7C00-4F8A-4E2F-834B-09276F79BBA9}" srcOrd="4" destOrd="0" presId="urn:microsoft.com/office/officeart/2016/7/layout/VerticalDownArrowProcess"/>
    <dgm:cxn modelId="{D7AE576B-70A0-4C70-BFF6-E416F2E74F47}" type="presParOf" srcId="{058E7C00-4F8A-4E2F-834B-09276F79BBA9}" destId="{74CD1DC6-AE42-4AC3-A473-9A8C1DC557A0}" srcOrd="0" destOrd="0" presId="urn:microsoft.com/office/officeart/2016/7/layout/VerticalDownArrowProcess"/>
    <dgm:cxn modelId="{F087FB0F-FF1B-4288-B50A-27E3618D4CB0}" type="presParOf" srcId="{058E7C00-4F8A-4E2F-834B-09276F79BBA9}" destId="{653C204D-1F10-422E-B989-119A02DDB336}" srcOrd="1" destOrd="0" presId="urn:microsoft.com/office/officeart/2016/7/layout/VerticalDownArrowProcess"/>
    <dgm:cxn modelId="{FA7394D9-80B7-40F6-8831-4E52CB971701}" type="presParOf" srcId="{058E7C00-4F8A-4E2F-834B-09276F79BBA9}" destId="{4B0E6F37-8161-4C6D-8C5E-76D11BF8BC1B}"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9EBBC4-6686-48BF-9D60-EB96355DF752}"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2EFEAA6-F492-4AFF-B7D6-CA0A00E71468}">
      <dgm:prSet/>
      <dgm:spPr/>
      <dgm:t>
        <a:bodyPr/>
        <a:lstStyle/>
        <a:p>
          <a:pPr>
            <a:lnSpc>
              <a:spcPct val="100000"/>
            </a:lnSpc>
          </a:pPr>
          <a:r>
            <a:rPr lang="en-US" dirty="0"/>
            <a:t>Establish a safe therapeutic relationship.</a:t>
          </a:r>
        </a:p>
      </dgm:t>
    </dgm:pt>
    <dgm:pt modelId="{DED65415-572D-4E2E-AC23-E27324CA87C5}" type="parTrans" cxnId="{98F0A4FC-851A-4AC8-A6D7-CF9173ED4EA5}">
      <dgm:prSet/>
      <dgm:spPr/>
      <dgm:t>
        <a:bodyPr/>
        <a:lstStyle/>
        <a:p>
          <a:endParaRPr lang="en-US"/>
        </a:p>
      </dgm:t>
    </dgm:pt>
    <dgm:pt modelId="{EC106576-E2EC-476C-B9BB-17DA48A06B46}" type="sibTrans" cxnId="{98F0A4FC-851A-4AC8-A6D7-CF9173ED4EA5}">
      <dgm:prSet/>
      <dgm:spPr/>
      <dgm:t>
        <a:bodyPr/>
        <a:lstStyle/>
        <a:p>
          <a:endParaRPr lang="en-US"/>
        </a:p>
      </dgm:t>
    </dgm:pt>
    <dgm:pt modelId="{6B0D05C0-3AE6-4C39-B619-A912F3734DE2}">
      <dgm:prSet/>
      <dgm:spPr/>
      <dgm:t>
        <a:bodyPr/>
        <a:lstStyle/>
        <a:p>
          <a:pPr>
            <a:lnSpc>
              <a:spcPct val="100000"/>
            </a:lnSpc>
          </a:pPr>
          <a:r>
            <a:rPr lang="en-US" dirty="0"/>
            <a:t>Increase affect tolerance to widen the “window of tolerance.”</a:t>
          </a:r>
        </a:p>
      </dgm:t>
    </dgm:pt>
    <dgm:pt modelId="{9CC4231B-11DC-45F2-9EDB-05FBD504F41C}" type="parTrans" cxnId="{768A8E81-D83C-4AE8-9827-D47CFA3BB815}">
      <dgm:prSet/>
      <dgm:spPr/>
      <dgm:t>
        <a:bodyPr/>
        <a:lstStyle/>
        <a:p>
          <a:endParaRPr lang="en-US"/>
        </a:p>
      </dgm:t>
    </dgm:pt>
    <dgm:pt modelId="{7F209A2A-600A-46CB-B578-9677E80FB562}" type="sibTrans" cxnId="{768A8E81-D83C-4AE8-9827-D47CFA3BB815}">
      <dgm:prSet/>
      <dgm:spPr/>
      <dgm:t>
        <a:bodyPr/>
        <a:lstStyle/>
        <a:p>
          <a:endParaRPr lang="en-US"/>
        </a:p>
      </dgm:t>
    </dgm:pt>
    <dgm:pt modelId="{BE22D4E7-ABC3-4317-8931-C8C30F3FAC30}">
      <dgm:prSet/>
      <dgm:spPr/>
      <dgm:t>
        <a:bodyPr/>
        <a:lstStyle/>
        <a:p>
          <a:pPr>
            <a:lnSpc>
              <a:spcPct val="100000"/>
            </a:lnSpc>
          </a:pPr>
          <a:r>
            <a:rPr lang="en-US" dirty="0"/>
            <a:t>Educate the client on trauma and the stress response system in order to validate their experience and reduce shame.</a:t>
          </a:r>
        </a:p>
      </dgm:t>
    </dgm:pt>
    <dgm:pt modelId="{6CD98579-844A-4C17-903C-A5B814C4B817}" type="parTrans" cxnId="{5DD7A1B1-18FE-4927-9D0C-9EA63E21C9BD}">
      <dgm:prSet/>
      <dgm:spPr/>
      <dgm:t>
        <a:bodyPr/>
        <a:lstStyle/>
        <a:p>
          <a:endParaRPr lang="en-US"/>
        </a:p>
      </dgm:t>
    </dgm:pt>
    <dgm:pt modelId="{37A52B9A-9AB9-43D5-9190-7F6C63903961}" type="sibTrans" cxnId="{5DD7A1B1-18FE-4927-9D0C-9EA63E21C9BD}">
      <dgm:prSet/>
      <dgm:spPr/>
      <dgm:t>
        <a:bodyPr/>
        <a:lstStyle/>
        <a:p>
          <a:endParaRPr lang="en-US"/>
        </a:p>
      </dgm:t>
    </dgm:pt>
    <dgm:pt modelId="{0256E54C-4495-4CE9-BAD8-54151644EBD7}">
      <dgm:prSet/>
      <dgm:spPr/>
      <dgm:t>
        <a:bodyPr/>
        <a:lstStyle/>
        <a:p>
          <a:pPr>
            <a:lnSpc>
              <a:spcPct val="100000"/>
            </a:lnSpc>
          </a:pPr>
          <a:r>
            <a:rPr lang="en-US" dirty="0"/>
            <a:t>Connect to and tolerate the body.</a:t>
          </a:r>
        </a:p>
      </dgm:t>
    </dgm:pt>
    <dgm:pt modelId="{660766B7-05C9-40FE-9430-1DD1F2D78839}" type="parTrans" cxnId="{FFA023FC-7A17-45A5-8EC9-ADA780FD2082}">
      <dgm:prSet/>
      <dgm:spPr/>
      <dgm:t>
        <a:bodyPr/>
        <a:lstStyle/>
        <a:p>
          <a:endParaRPr lang="en-US"/>
        </a:p>
      </dgm:t>
    </dgm:pt>
    <dgm:pt modelId="{1826B774-734B-4B13-BD75-6AC09069F157}" type="sibTrans" cxnId="{FFA023FC-7A17-45A5-8EC9-ADA780FD2082}">
      <dgm:prSet/>
      <dgm:spPr/>
      <dgm:t>
        <a:bodyPr/>
        <a:lstStyle/>
        <a:p>
          <a:endParaRPr lang="en-US"/>
        </a:p>
      </dgm:t>
    </dgm:pt>
    <dgm:pt modelId="{B7565C30-C33C-440F-AA44-313149B6B83F}">
      <dgm:prSet/>
      <dgm:spPr/>
      <dgm:t>
        <a:bodyPr/>
        <a:lstStyle/>
        <a:p>
          <a:pPr>
            <a:lnSpc>
              <a:spcPct val="100000"/>
            </a:lnSpc>
          </a:pPr>
          <a:r>
            <a:rPr lang="en-US" dirty="0"/>
            <a:t>Establish collateral contacts, referrals to other professionals, and community support.</a:t>
          </a:r>
        </a:p>
      </dgm:t>
    </dgm:pt>
    <dgm:pt modelId="{AB0893AE-39B7-4982-8AE3-25DC91846FEC}" type="parTrans" cxnId="{52412F08-EC93-45D3-96D2-ED972A0103EC}">
      <dgm:prSet/>
      <dgm:spPr/>
      <dgm:t>
        <a:bodyPr/>
        <a:lstStyle/>
        <a:p>
          <a:endParaRPr lang="en-US"/>
        </a:p>
      </dgm:t>
    </dgm:pt>
    <dgm:pt modelId="{6935E0F5-51C6-4A85-A777-A8A1CD3F5952}" type="sibTrans" cxnId="{52412F08-EC93-45D3-96D2-ED972A0103EC}">
      <dgm:prSet/>
      <dgm:spPr/>
      <dgm:t>
        <a:bodyPr/>
        <a:lstStyle/>
        <a:p>
          <a:endParaRPr lang="en-US"/>
        </a:p>
      </dgm:t>
    </dgm:pt>
    <dgm:pt modelId="{1D183E9C-2992-4B29-AEF4-8732144DF6ED}" type="pres">
      <dgm:prSet presAssocID="{189EBBC4-6686-48BF-9D60-EB96355DF752}" presName="root" presStyleCnt="0">
        <dgm:presLayoutVars>
          <dgm:dir/>
          <dgm:resizeHandles val="exact"/>
        </dgm:presLayoutVars>
      </dgm:prSet>
      <dgm:spPr/>
    </dgm:pt>
    <dgm:pt modelId="{0FD83DB1-5BCC-425C-9ED5-256DBB40E76A}" type="pres">
      <dgm:prSet presAssocID="{72EFEAA6-F492-4AFF-B7D6-CA0A00E71468}" presName="compNode" presStyleCnt="0"/>
      <dgm:spPr/>
    </dgm:pt>
    <dgm:pt modelId="{F7A4E4F0-4CE8-4FB8-9632-60DE3B828E1B}" type="pres">
      <dgm:prSet presAssocID="{72EFEAA6-F492-4AFF-B7D6-CA0A00E71468}" presName="bgRect" presStyleLbl="bgShp" presStyleIdx="0" presStyleCnt="5"/>
      <dgm:spPr/>
    </dgm:pt>
    <dgm:pt modelId="{D5E3D81C-7121-4C62-B609-4325E7E87994}" type="pres">
      <dgm:prSet presAssocID="{72EFEAA6-F492-4AFF-B7D6-CA0A00E71468}" presName="iconRect" presStyleLbl="nod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Care outline"/>
        </a:ext>
      </dgm:extLst>
    </dgm:pt>
    <dgm:pt modelId="{DC1AE844-24C2-4EE9-B84A-29CE506FC976}" type="pres">
      <dgm:prSet presAssocID="{72EFEAA6-F492-4AFF-B7D6-CA0A00E71468}" presName="spaceRect" presStyleCnt="0"/>
      <dgm:spPr/>
    </dgm:pt>
    <dgm:pt modelId="{1DA44B79-3208-4CB6-9DAA-6134D5F75C58}" type="pres">
      <dgm:prSet presAssocID="{72EFEAA6-F492-4AFF-B7D6-CA0A00E71468}" presName="parTx" presStyleLbl="revTx" presStyleIdx="0" presStyleCnt="5">
        <dgm:presLayoutVars>
          <dgm:chMax val="0"/>
          <dgm:chPref val="0"/>
        </dgm:presLayoutVars>
      </dgm:prSet>
      <dgm:spPr/>
    </dgm:pt>
    <dgm:pt modelId="{90023CB5-3E59-4AEE-B11D-6A1FA252F7C2}" type="pres">
      <dgm:prSet presAssocID="{EC106576-E2EC-476C-B9BB-17DA48A06B46}" presName="sibTrans" presStyleCnt="0"/>
      <dgm:spPr/>
    </dgm:pt>
    <dgm:pt modelId="{D8D245F5-18D1-4129-A9B2-CCD17190FE30}" type="pres">
      <dgm:prSet presAssocID="{6B0D05C0-3AE6-4C39-B619-A912F3734DE2}" presName="compNode" presStyleCnt="0"/>
      <dgm:spPr/>
    </dgm:pt>
    <dgm:pt modelId="{83A7BFA2-FEA6-4210-A18F-1762354B9468}" type="pres">
      <dgm:prSet presAssocID="{6B0D05C0-3AE6-4C39-B619-A912F3734DE2}" presName="bgRect" presStyleLbl="bgShp" presStyleIdx="1" presStyleCnt="5"/>
      <dgm:spPr/>
    </dgm:pt>
    <dgm:pt modelId="{4A208C09-CAB2-4333-B5C4-2BCAEDA9895C}" type="pres">
      <dgm:prSet presAssocID="{6B0D05C0-3AE6-4C39-B619-A912F3734DE2}" presName="iconRect" presStyleLbl="node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Window outline"/>
        </a:ext>
      </dgm:extLst>
    </dgm:pt>
    <dgm:pt modelId="{78C9325D-37AA-4310-BC93-B7A5B4A06079}" type="pres">
      <dgm:prSet presAssocID="{6B0D05C0-3AE6-4C39-B619-A912F3734DE2}" presName="spaceRect" presStyleCnt="0"/>
      <dgm:spPr/>
    </dgm:pt>
    <dgm:pt modelId="{478716DB-F19F-42D5-BD01-D7064FE6FBEB}" type="pres">
      <dgm:prSet presAssocID="{6B0D05C0-3AE6-4C39-B619-A912F3734DE2}" presName="parTx" presStyleLbl="revTx" presStyleIdx="1" presStyleCnt="5">
        <dgm:presLayoutVars>
          <dgm:chMax val="0"/>
          <dgm:chPref val="0"/>
        </dgm:presLayoutVars>
      </dgm:prSet>
      <dgm:spPr/>
    </dgm:pt>
    <dgm:pt modelId="{DA030D56-9EEA-4104-BACB-E7F1ED3BF155}" type="pres">
      <dgm:prSet presAssocID="{7F209A2A-600A-46CB-B578-9677E80FB562}" presName="sibTrans" presStyleCnt="0"/>
      <dgm:spPr/>
    </dgm:pt>
    <dgm:pt modelId="{D6584163-96B5-47E5-9A24-B6385E3017D6}" type="pres">
      <dgm:prSet presAssocID="{BE22D4E7-ABC3-4317-8931-C8C30F3FAC30}" presName="compNode" presStyleCnt="0"/>
      <dgm:spPr/>
    </dgm:pt>
    <dgm:pt modelId="{7B765485-D72D-45A1-B379-4222FE121538}" type="pres">
      <dgm:prSet presAssocID="{BE22D4E7-ABC3-4317-8931-C8C30F3FAC30}" presName="bgRect" presStyleLbl="bgShp" presStyleIdx="2" presStyleCnt="5"/>
      <dgm:spPr/>
    </dgm:pt>
    <dgm:pt modelId="{C98F7F16-C98D-4EA5-9C8C-82CD045939C3}" type="pres">
      <dgm:prSet presAssocID="{BE22D4E7-ABC3-4317-8931-C8C30F3FAC30}" presName="iconRect" presStyleLbl="nod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Books outline"/>
        </a:ext>
      </dgm:extLst>
    </dgm:pt>
    <dgm:pt modelId="{C5535415-5907-465D-8809-98FC289EA0CD}" type="pres">
      <dgm:prSet presAssocID="{BE22D4E7-ABC3-4317-8931-C8C30F3FAC30}" presName="spaceRect" presStyleCnt="0"/>
      <dgm:spPr/>
    </dgm:pt>
    <dgm:pt modelId="{E6BDF569-B28E-4912-B742-E5D3FD72F131}" type="pres">
      <dgm:prSet presAssocID="{BE22D4E7-ABC3-4317-8931-C8C30F3FAC30}" presName="parTx" presStyleLbl="revTx" presStyleIdx="2" presStyleCnt="5">
        <dgm:presLayoutVars>
          <dgm:chMax val="0"/>
          <dgm:chPref val="0"/>
        </dgm:presLayoutVars>
      </dgm:prSet>
      <dgm:spPr/>
    </dgm:pt>
    <dgm:pt modelId="{603DE40C-9D0A-428C-A50E-CA4BA29DB15D}" type="pres">
      <dgm:prSet presAssocID="{37A52B9A-9AB9-43D5-9190-7F6C63903961}" presName="sibTrans" presStyleCnt="0"/>
      <dgm:spPr/>
    </dgm:pt>
    <dgm:pt modelId="{1EBF377C-B77F-4593-B605-944D7FE3ABD9}" type="pres">
      <dgm:prSet presAssocID="{0256E54C-4495-4CE9-BAD8-54151644EBD7}" presName="compNode" presStyleCnt="0"/>
      <dgm:spPr/>
    </dgm:pt>
    <dgm:pt modelId="{B84D17E6-4F96-480C-88B5-632FF1817FD8}" type="pres">
      <dgm:prSet presAssocID="{0256E54C-4495-4CE9-BAD8-54151644EBD7}" presName="bgRect" presStyleLbl="bgShp" presStyleIdx="3" presStyleCnt="5"/>
      <dgm:spPr/>
    </dgm:pt>
    <dgm:pt modelId="{9B2D4D84-D7D3-4D6B-9B96-AAB663FEDF3B}" type="pres">
      <dgm:prSet presAssocID="{0256E54C-4495-4CE9-BAD8-54151644EBD7}" presName="iconRect" presStyleLbl="node1" presStyleIdx="3" presStyleCnt="5"/>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rotecting hand outline"/>
        </a:ext>
      </dgm:extLst>
    </dgm:pt>
    <dgm:pt modelId="{1F290101-1C41-4960-B448-F961242658B3}" type="pres">
      <dgm:prSet presAssocID="{0256E54C-4495-4CE9-BAD8-54151644EBD7}" presName="spaceRect" presStyleCnt="0"/>
      <dgm:spPr/>
    </dgm:pt>
    <dgm:pt modelId="{111C6CAC-71AA-4D7D-9192-CD477A285FF9}" type="pres">
      <dgm:prSet presAssocID="{0256E54C-4495-4CE9-BAD8-54151644EBD7}" presName="parTx" presStyleLbl="revTx" presStyleIdx="3" presStyleCnt="5">
        <dgm:presLayoutVars>
          <dgm:chMax val="0"/>
          <dgm:chPref val="0"/>
        </dgm:presLayoutVars>
      </dgm:prSet>
      <dgm:spPr/>
    </dgm:pt>
    <dgm:pt modelId="{C0336A6D-C574-4D70-BECF-3B8319B69321}" type="pres">
      <dgm:prSet presAssocID="{1826B774-734B-4B13-BD75-6AC09069F157}" presName="sibTrans" presStyleCnt="0"/>
      <dgm:spPr/>
    </dgm:pt>
    <dgm:pt modelId="{876D8DD6-E0DD-4A7A-954E-359DEF2D34FC}" type="pres">
      <dgm:prSet presAssocID="{B7565C30-C33C-440F-AA44-313149B6B83F}" presName="compNode" presStyleCnt="0"/>
      <dgm:spPr/>
    </dgm:pt>
    <dgm:pt modelId="{C03D30E7-D89D-40A3-8431-14276AEB721E}" type="pres">
      <dgm:prSet presAssocID="{B7565C30-C33C-440F-AA44-313149B6B83F}" presName="bgRect" presStyleLbl="bgShp" presStyleIdx="4" presStyleCnt="5"/>
      <dgm:spPr/>
    </dgm:pt>
    <dgm:pt modelId="{07A8B8B5-B358-4404-98FA-B92607E8C7B5}" type="pres">
      <dgm:prSet presAssocID="{B7565C30-C33C-440F-AA44-313149B6B83F}" presName="iconRect" presStyleLbl="nod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Group outline"/>
        </a:ext>
      </dgm:extLst>
    </dgm:pt>
    <dgm:pt modelId="{A3E8875E-AE0B-4947-BB8C-20492BEC998D}" type="pres">
      <dgm:prSet presAssocID="{B7565C30-C33C-440F-AA44-313149B6B83F}" presName="spaceRect" presStyleCnt="0"/>
      <dgm:spPr/>
    </dgm:pt>
    <dgm:pt modelId="{796FCF86-3193-4F8F-BE1E-6D3B61003D36}" type="pres">
      <dgm:prSet presAssocID="{B7565C30-C33C-440F-AA44-313149B6B83F}" presName="parTx" presStyleLbl="revTx" presStyleIdx="4" presStyleCnt="5">
        <dgm:presLayoutVars>
          <dgm:chMax val="0"/>
          <dgm:chPref val="0"/>
        </dgm:presLayoutVars>
      </dgm:prSet>
      <dgm:spPr/>
    </dgm:pt>
  </dgm:ptLst>
  <dgm:cxnLst>
    <dgm:cxn modelId="{52412F08-EC93-45D3-96D2-ED972A0103EC}" srcId="{189EBBC4-6686-48BF-9D60-EB96355DF752}" destId="{B7565C30-C33C-440F-AA44-313149B6B83F}" srcOrd="4" destOrd="0" parTransId="{AB0893AE-39B7-4982-8AE3-25DC91846FEC}" sibTransId="{6935E0F5-51C6-4A85-A777-A8A1CD3F5952}"/>
    <dgm:cxn modelId="{0DDBBC2D-682A-4C01-B8A8-9E6F50A02D58}" type="presOf" srcId="{189EBBC4-6686-48BF-9D60-EB96355DF752}" destId="{1D183E9C-2992-4B29-AEF4-8732144DF6ED}" srcOrd="0" destOrd="0" presId="urn:microsoft.com/office/officeart/2018/2/layout/IconVerticalSolidList"/>
    <dgm:cxn modelId="{33757D7F-DD73-468C-A9C4-D298AD67ED50}" type="presOf" srcId="{0256E54C-4495-4CE9-BAD8-54151644EBD7}" destId="{111C6CAC-71AA-4D7D-9192-CD477A285FF9}" srcOrd="0" destOrd="0" presId="urn:microsoft.com/office/officeart/2018/2/layout/IconVerticalSolidList"/>
    <dgm:cxn modelId="{768A8E81-D83C-4AE8-9827-D47CFA3BB815}" srcId="{189EBBC4-6686-48BF-9D60-EB96355DF752}" destId="{6B0D05C0-3AE6-4C39-B619-A912F3734DE2}" srcOrd="1" destOrd="0" parTransId="{9CC4231B-11DC-45F2-9EDB-05FBD504F41C}" sibTransId="{7F209A2A-600A-46CB-B578-9677E80FB562}"/>
    <dgm:cxn modelId="{6B1AB9A6-539D-44FF-9FD9-417644A82148}" type="presOf" srcId="{72EFEAA6-F492-4AFF-B7D6-CA0A00E71468}" destId="{1DA44B79-3208-4CB6-9DAA-6134D5F75C58}" srcOrd="0" destOrd="0" presId="urn:microsoft.com/office/officeart/2018/2/layout/IconVerticalSolidList"/>
    <dgm:cxn modelId="{5DD7A1B1-18FE-4927-9D0C-9EA63E21C9BD}" srcId="{189EBBC4-6686-48BF-9D60-EB96355DF752}" destId="{BE22D4E7-ABC3-4317-8931-C8C30F3FAC30}" srcOrd="2" destOrd="0" parTransId="{6CD98579-844A-4C17-903C-A5B814C4B817}" sibTransId="{37A52B9A-9AB9-43D5-9190-7F6C63903961}"/>
    <dgm:cxn modelId="{5E91C8B4-137E-4D25-89D3-1A4649C88575}" type="presOf" srcId="{BE22D4E7-ABC3-4317-8931-C8C30F3FAC30}" destId="{E6BDF569-B28E-4912-B742-E5D3FD72F131}" srcOrd="0" destOrd="0" presId="urn:microsoft.com/office/officeart/2018/2/layout/IconVerticalSolidList"/>
    <dgm:cxn modelId="{EE7DF1D0-41F7-4815-8922-AF5562B11E46}" type="presOf" srcId="{6B0D05C0-3AE6-4C39-B619-A912F3734DE2}" destId="{478716DB-F19F-42D5-BD01-D7064FE6FBEB}" srcOrd="0" destOrd="0" presId="urn:microsoft.com/office/officeart/2018/2/layout/IconVerticalSolidList"/>
    <dgm:cxn modelId="{248B62ED-6E25-42CB-B7C1-75A5FDC67DBD}" type="presOf" srcId="{B7565C30-C33C-440F-AA44-313149B6B83F}" destId="{796FCF86-3193-4F8F-BE1E-6D3B61003D36}" srcOrd="0" destOrd="0" presId="urn:microsoft.com/office/officeart/2018/2/layout/IconVerticalSolidList"/>
    <dgm:cxn modelId="{FFA023FC-7A17-45A5-8EC9-ADA780FD2082}" srcId="{189EBBC4-6686-48BF-9D60-EB96355DF752}" destId="{0256E54C-4495-4CE9-BAD8-54151644EBD7}" srcOrd="3" destOrd="0" parTransId="{660766B7-05C9-40FE-9430-1DD1F2D78839}" sibTransId="{1826B774-734B-4B13-BD75-6AC09069F157}"/>
    <dgm:cxn modelId="{98F0A4FC-851A-4AC8-A6D7-CF9173ED4EA5}" srcId="{189EBBC4-6686-48BF-9D60-EB96355DF752}" destId="{72EFEAA6-F492-4AFF-B7D6-CA0A00E71468}" srcOrd="0" destOrd="0" parTransId="{DED65415-572D-4E2E-AC23-E27324CA87C5}" sibTransId="{EC106576-E2EC-476C-B9BB-17DA48A06B46}"/>
    <dgm:cxn modelId="{7D36E053-8CC7-4B44-99F7-701E46E44420}" type="presParOf" srcId="{1D183E9C-2992-4B29-AEF4-8732144DF6ED}" destId="{0FD83DB1-5BCC-425C-9ED5-256DBB40E76A}" srcOrd="0" destOrd="0" presId="urn:microsoft.com/office/officeart/2018/2/layout/IconVerticalSolidList"/>
    <dgm:cxn modelId="{B995C4D9-A1B5-4BBC-97C8-B6DDAFC7ABC3}" type="presParOf" srcId="{0FD83DB1-5BCC-425C-9ED5-256DBB40E76A}" destId="{F7A4E4F0-4CE8-4FB8-9632-60DE3B828E1B}" srcOrd="0" destOrd="0" presId="urn:microsoft.com/office/officeart/2018/2/layout/IconVerticalSolidList"/>
    <dgm:cxn modelId="{2856A900-4652-497E-B8E5-8EC0E07E5F5D}" type="presParOf" srcId="{0FD83DB1-5BCC-425C-9ED5-256DBB40E76A}" destId="{D5E3D81C-7121-4C62-B609-4325E7E87994}" srcOrd="1" destOrd="0" presId="urn:microsoft.com/office/officeart/2018/2/layout/IconVerticalSolidList"/>
    <dgm:cxn modelId="{CB0937EA-A089-4456-9064-9E43A0D299B2}" type="presParOf" srcId="{0FD83DB1-5BCC-425C-9ED5-256DBB40E76A}" destId="{DC1AE844-24C2-4EE9-B84A-29CE506FC976}" srcOrd="2" destOrd="0" presId="urn:microsoft.com/office/officeart/2018/2/layout/IconVerticalSolidList"/>
    <dgm:cxn modelId="{5ADC53CE-036F-4D11-8857-BC56561AABBA}" type="presParOf" srcId="{0FD83DB1-5BCC-425C-9ED5-256DBB40E76A}" destId="{1DA44B79-3208-4CB6-9DAA-6134D5F75C58}" srcOrd="3" destOrd="0" presId="urn:microsoft.com/office/officeart/2018/2/layout/IconVerticalSolidList"/>
    <dgm:cxn modelId="{2EB701D3-B03A-4712-BC0A-6ECAD1676FAC}" type="presParOf" srcId="{1D183E9C-2992-4B29-AEF4-8732144DF6ED}" destId="{90023CB5-3E59-4AEE-B11D-6A1FA252F7C2}" srcOrd="1" destOrd="0" presId="urn:microsoft.com/office/officeart/2018/2/layout/IconVerticalSolidList"/>
    <dgm:cxn modelId="{CE4FE0B9-FB5C-4572-A41F-B50D7B51621C}" type="presParOf" srcId="{1D183E9C-2992-4B29-AEF4-8732144DF6ED}" destId="{D8D245F5-18D1-4129-A9B2-CCD17190FE30}" srcOrd="2" destOrd="0" presId="urn:microsoft.com/office/officeart/2018/2/layout/IconVerticalSolidList"/>
    <dgm:cxn modelId="{B2EE5F36-3E1C-47D9-88F9-1BA4070719B6}" type="presParOf" srcId="{D8D245F5-18D1-4129-A9B2-CCD17190FE30}" destId="{83A7BFA2-FEA6-4210-A18F-1762354B9468}" srcOrd="0" destOrd="0" presId="urn:microsoft.com/office/officeart/2018/2/layout/IconVerticalSolidList"/>
    <dgm:cxn modelId="{F5111547-3300-4E23-893F-64AF03C6881C}" type="presParOf" srcId="{D8D245F5-18D1-4129-A9B2-CCD17190FE30}" destId="{4A208C09-CAB2-4333-B5C4-2BCAEDA9895C}" srcOrd="1" destOrd="0" presId="urn:microsoft.com/office/officeart/2018/2/layout/IconVerticalSolidList"/>
    <dgm:cxn modelId="{49607423-1664-4A6B-A559-026440E859FA}" type="presParOf" srcId="{D8D245F5-18D1-4129-A9B2-CCD17190FE30}" destId="{78C9325D-37AA-4310-BC93-B7A5B4A06079}" srcOrd="2" destOrd="0" presId="urn:microsoft.com/office/officeart/2018/2/layout/IconVerticalSolidList"/>
    <dgm:cxn modelId="{7CDC2E23-71C3-417D-8958-DD0112BFF9F9}" type="presParOf" srcId="{D8D245F5-18D1-4129-A9B2-CCD17190FE30}" destId="{478716DB-F19F-42D5-BD01-D7064FE6FBEB}" srcOrd="3" destOrd="0" presId="urn:microsoft.com/office/officeart/2018/2/layout/IconVerticalSolidList"/>
    <dgm:cxn modelId="{473DF026-D872-42FC-BB78-FB1C3510208C}" type="presParOf" srcId="{1D183E9C-2992-4B29-AEF4-8732144DF6ED}" destId="{DA030D56-9EEA-4104-BACB-E7F1ED3BF155}" srcOrd="3" destOrd="0" presId="urn:microsoft.com/office/officeart/2018/2/layout/IconVerticalSolidList"/>
    <dgm:cxn modelId="{0BACEE32-FBEE-4BE2-B6D1-3835DFCD7A54}" type="presParOf" srcId="{1D183E9C-2992-4B29-AEF4-8732144DF6ED}" destId="{D6584163-96B5-47E5-9A24-B6385E3017D6}" srcOrd="4" destOrd="0" presId="urn:microsoft.com/office/officeart/2018/2/layout/IconVerticalSolidList"/>
    <dgm:cxn modelId="{7EBDCE20-6B74-4624-BEC9-1646E84443C5}" type="presParOf" srcId="{D6584163-96B5-47E5-9A24-B6385E3017D6}" destId="{7B765485-D72D-45A1-B379-4222FE121538}" srcOrd="0" destOrd="0" presId="urn:microsoft.com/office/officeart/2018/2/layout/IconVerticalSolidList"/>
    <dgm:cxn modelId="{C9A075B2-1BAB-4B26-92ED-8CDA4E9900DF}" type="presParOf" srcId="{D6584163-96B5-47E5-9A24-B6385E3017D6}" destId="{C98F7F16-C98D-4EA5-9C8C-82CD045939C3}" srcOrd="1" destOrd="0" presId="urn:microsoft.com/office/officeart/2018/2/layout/IconVerticalSolidList"/>
    <dgm:cxn modelId="{2E642C71-8E43-4F28-B29C-CB6B4ECAB0BE}" type="presParOf" srcId="{D6584163-96B5-47E5-9A24-B6385E3017D6}" destId="{C5535415-5907-465D-8809-98FC289EA0CD}" srcOrd="2" destOrd="0" presId="urn:microsoft.com/office/officeart/2018/2/layout/IconVerticalSolidList"/>
    <dgm:cxn modelId="{AC1B236E-B98F-4B5F-A8DF-C5508A60303A}" type="presParOf" srcId="{D6584163-96B5-47E5-9A24-B6385E3017D6}" destId="{E6BDF569-B28E-4912-B742-E5D3FD72F131}" srcOrd="3" destOrd="0" presId="urn:microsoft.com/office/officeart/2018/2/layout/IconVerticalSolidList"/>
    <dgm:cxn modelId="{5C3D67B7-0234-4B8D-A10F-94CDCC160CD1}" type="presParOf" srcId="{1D183E9C-2992-4B29-AEF4-8732144DF6ED}" destId="{603DE40C-9D0A-428C-A50E-CA4BA29DB15D}" srcOrd="5" destOrd="0" presId="urn:microsoft.com/office/officeart/2018/2/layout/IconVerticalSolidList"/>
    <dgm:cxn modelId="{9C3375B3-1806-4809-9D84-5C446E5C596F}" type="presParOf" srcId="{1D183E9C-2992-4B29-AEF4-8732144DF6ED}" destId="{1EBF377C-B77F-4593-B605-944D7FE3ABD9}" srcOrd="6" destOrd="0" presId="urn:microsoft.com/office/officeart/2018/2/layout/IconVerticalSolidList"/>
    <dgm:cxn modelId="{62CA7C2E-D09C-4F1E-8073-4FA96AD2994E}" type="presParOf" srcId="{1EBF377C-B77F-4593-B605-944D7FE3ABD9}" destId="{B84D17E6-4F96-480C-88B5-632FF1817FD8}" srcOrd="0" destOrd="0" presId="urn:microsoft.com/office/officeart/2018/2/layout/IconVerticalSolidList"/>
    <dgm:cxn modelId="{5359C6EE-2F0A-4678-A0B5-38FF4C56A801}" type="presParOf" srcId="{1EBF377C-B77F-4593-B605-944D7FE3ABD9}" destId="{9B2D4D84-D7D3-4D6B-9B96-AAB663FEDF3B}" srcOrd="1" destOrd="0" presId="urn:microsoft.com/office/officeart/2018/2/layout/IconVerticalSolidList"/>
    <dgm:cxn modelId="{EBFABEB4-BDF5-42B1-A846-EEE8EB7753FB}" type="presParOf" srcId="{1EBF377C-B77F-4593-B605-944D7FE3ABD9}" destId="{1F290101-1C41-4960-B448-F961242658B3}" srcOrd="2" destOrd="0" presId="urn:microsoft.com/office/officeart/2018/2/layout/IconVerticalSolidList"/>
    <dgm:cxn modelId="{3148A161-8741-4597-8EBA-2B7FF39EDE63}" type="presParOf" srcId="{1EBF377C-B77F-4593-B605-944D7FE3ABD9}" destId="{111C6CAC-71AA-4D7D-9192-CD477A285FF9}" srcOrd="3" destOrd="0" presId="urn:microsoft.com/office/officeart/2018/2/layout/IconVerticalSolidList"/>
    <dgm:cxn modelId="{EC58260C-D0E9-4047-A148-E0F3448E2426}" type="presParOf" srcId="{1D183E9C-2992-4B29-AEF4-8732144DF6ED}" destId="{C0336A6D-C574-4D70-BECF-3B8319B69321}" srcOrd="7" destOrd="0" presId="urn:microsoft.com/office/officeart/2018/2/layout/IconVerticalSolidList"/>
    <dgm:cxn modelId="{8A54F86C-EDB3-46AB-8D16-60E5AFDCBEE7}" type="presParOf" srcId="{1D183E9C-2992-4B29-AEF4-8732144DF6ED}" destId="{876D8DD6-E0DD-4A7A-954E-359DEF2D34FC}" srcOrd="8" destOrd="0" presId="urn:microsoft.com/office/officeart/2018/2/layout/IconVerticalSolidList"/>
    <dgm:cxn modelId="{647B8A06-90DE-49D7-9814-8B70D7F8F45A}" type="presParOf" srcId="{876D8DD6-E0DD-4A7A-954E-359DEF2D34FC}" destId="{C03D30E7-D89D-40A3-8431-14276AEB721E}" srcOrd="0" destOrd="0" presId="urn:microsoft.com/office/officeart/2018/2/layout/IconVerticalSolidList"/>
    <dgm:cxn modelId="{8CC89DDC-4D32-4FAC-8DB4-9F9057974021}" type="presParOf" srcId="{876D8DD6-E0DD-4A7A-954E-359DEF2D34FC}" destId="{07A8B8B5-B358-4404-98FA-B92607E8C7B5}" srcOrd="1" destOrd="0" presId="urn:microsoft.com/office/officeart/2018/2/layout/IconVerticalSolidList"/>
    <dgm:cxn modelId="{5B8C6ABE-BEF4-4D75-A768-C3A227CD7E17}" type="presParOf" srcId="{876D8DD6-E0DD-4A7A-954E-359DEF2D34FC}" destId="{A3E8875E-AE0B-4947-BB8C-20492BEC998D}" srcOrd="2" destOrd="0" presId="urn:microsoft.com/office/officeart/2018/2/layout/IconVerticalSolidList"/>
    <dgm:cxn modelId="{7CC9E3C0-4FF3-4294-AAC6-C8D9BC096AD6}" type="presParOf" srcId="{876D8DD6-E0DD-4A7A-954E-359DEF2D34FC}" destId="{796FCF86-3193-4F8F-BE1E-6D3B61003D3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8AD2F8E-C044-4723-BB59-A6B1608968D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A3DFD9F-7689-4443-BCFC-8D05227EABFE}">
      <dgm:prSet/>
      <dgm:spPr/>
      <dgm:t>
        <a:bodyPr/>
        <a:lstStyle/>
        <a:p>
          <a:r>
            <a:rPr lang="en-US"/>
            <a:t>The goal of stage two is to process and desensitize traumatic material.</a:t>
          </a:r>
        </a:p>
      </dgm:t>
    </dgm:pt>
    <dgm:pt modelId="{8819A05B-13D3-4F90-810A-6187004640CA}" type="parTrans" cxnId="{2682DF87-F8B2-4789-B4A6-6292E5AE683B}">
      <dgm:prSet/>
      <dgm:spPr/>
      <dgm:t>
        <a:bodyPr/>
        <a:lstStyle/>
        <a:p>
          <a:endParaRPr lang="en-US"/>
        </a:p>
      </dgm:t>
    </dgm:pt>
    <dgm:pt modelId="{8F8D759B-0B8F-43B9-9589-B402D5C5A5EF}" type="sibTrans" cxnId="{2682DF87-F8B2-4789-B4A6-6292E5AE683B}">
      <dgm:prSet/>
      <dgm:spPr/>
      <dgm:t>
        <a:bodyPr/>
        <a:lstStyle/>
        <a:p>
          <a:endParaRPr lang="en-US"/>
        </a:p>
      </dgm:t>
    </dgm:pt>
    <dgm:pt modelId="{8E12E527-6160-434A-8217-C9FCFAB3FC3C}">
      <dgm:prSet/>
      <dgm:spPr/>
      <dgm:t>
        <a:bodyPr/>
        <a:lstStyle/>
        <a:p>
          <a:r>
            <a:rPr lang="en-US"/>
            <a:t>But what does it mean to “process”?</a:t>
          </a:r>
        </a:p>
      </dgm:t>
    </dgm:pt>
    <dgm:pt modelId="{84710453-91DD-403C-A572-D8C4B1CDC981}" type="parTrans" cxnId="{4969BE08-B0C1-4435-8F88-2EACCB18B135}">
      <dgm:prSet/>
      <dgm:spPr/>
      <dgm:t>
        <a:bodyPr/>
        <a:lstStyle/>
        <a:p>
          <a:endParaRPr lang="en-US"/>
        </a:p>
      </dgm:t>
    </dgm:pt>
    <dgm:pt modelId="{677FF9A6-4BE3-48D7-9952-8C8DC54A380A}" type="sibTrans" cxnId="{4969BE08-B0C1-4435-8F88-2EACCB18B135}">
      <dgm:prSet/>
      <dgm:spPr/>
      <dgm:t>
        <a:bodyPr/>
        <a:lstStyle/>
        <a:p>
          <a:endParaRPr lang="en-US"/>
        </a:p>
      </dgm:t>
    </dgm:pt>
    <dgm:pt modelId="{2BD95757-84F4-49E3-B3F0-B5D937C939E3}" type="pres">
      <dgm:prSet presAssocID="{28AD2F8E-C044-4723-BB59-A6B1608968D1}" presName="linear" presStyleCnt="0">
        <dgm:presLayoutVars>
          <dgm:animLvl val="lvl"/>
          <dgm:resizeHandles val="exact"/>
        </dgm:presLayoutVars>
      </dgm:prSet>
      <dgm:spPr/>
    </dgm:pt>
    <dgm:pt modelId="{D854F0EE-479B-4360-BECF-E2F59CCAF808}" type="pres">
      <dgm:prSet presAssocID="{7A3DFD9F-7689-4443-BCFC-8D05227EABFE}" presName="parentText" presStyleLbl="node1" presStyleIdx="0" presStyleCnt="2">
        <dgm:presLayoutVars>
          <dgm:chMax val="0"/>
          <dgm:bulletEnabled val="1"/>
        </dgm:presLayoutVars>
      </dgm:prSet>
      <dgm:spPr/>
    </dgm:pt>
    <dgm:pt modelId="{E590260D-3731-41D4-A3C5-4107C8950F21}" type="pres">
      <dgm:prSet presAssocID="{8F8D759B-0B8F-43B9-9589-B402D5C5A5EF}" presName="spacer" presStyleCnt="0"/>
      <dgm:spPr/>
    </dgm:pt>
    <dgm:pt modelId="{72340CD3-560E-43E2-BB2A-4F62D11010BC}" type="pres">
      <dgm:prSet presAssocID="{8E12E527-6160-434A-8217-C9FCFAB3FC3C}" presName="parentText" presStyleLbl="node1" presStyleIdx="1" presStyleCnt="2">
        <dgm:presLayoutVars>
          <dgm:chMax val="0"/>
          <dgm:bulletEnabled val="1"/>
        </dgm:presLayoutVars>
      </dgm:prSet>
      <dgm:spPr/>
    </dgm:pt>
  </dgm:ptLst>
  <dgm:cxnLst>
    <dgm:cxn modelId="{4969BE08-B0C1-4435-8F88-2EACCB18B135}" srcId="{28AD2F8E-C044-4723-BB59-A6B1608968D1}" destId="{8E12E527-6160-434A-8217-C9FCFAB3FC3C}" srcOrd="1" destOrd="0" parTransId="{84710453-91DD-403C-A572-D8C4B1CDC981}" sibTransId="{677FF9A6-4BE3-48D7-9952-8C8DC54A380A}"/>
    <dgm:cxn modelId="{55AD505D-B9D5-4083-A5A2-439253804FF7}" type="presOf" srcId="{7A3DFD9F-7689-4443-BCFC-8D05227EABFE}" destId="{D854F0EE-479B-4360-BECF-E2F59CCAF808}" srcOrd="0" destOrd="0" presId="urn:microsoft.com/office/officeart/2005/8/layout/vList2"/>
    <dgm:cxn modelId="{65A1534E-8FFF-4DC0-99B1-9FEE1FC4B420}" type="presOf" srcId="{8E12E527-6160-434A-8217-C9FCFAB3FC3C}" destId="{72340CD3-560E-43E2-BB2A-4F62D11010BC}" srcOrd="0" destOrd="0" presId="urn:microsoft.com/office/officeart/2005/8/layout/vList2"/>
    <dgm:cxn modelId="{79059C4F-2A67-47A1-B1D5-56703F3B89A9}" type="presOf" srcId="{28AD2F8E-C044-4723-BB59-A6B1608968D1}" destId="{2BD95757-84F4-49E3-B3F0-B5D937C939E3}" srcOrd="0" destOrd="0" presId="urn:microsoft.com/office/officeart/2005/8/layout/vList2"/>
    <dgm:cxn modelId="{2682DF87-F8B2-4789-B4A6-6292E5AE683B}" srcId="{28AD2F8E-C044-4723-BB59-A6B1608968D1}" destId="{7A3DFD9F-7689-4443-BCFC-8D05227EABFE}" srcOrd="0" destOrd="0" parTransId="{8819A05B-13D3-4F90-810A-6187004640CA}" sibTransId="{8F8D759B-0B8F-43B9-9589-B402D5C5A5EF}"/>
    <dgm:cxn modelId="{D3BF4206-E7C8-4235-96A3-1691A95F884E}" type="presParOf" srcId="{2BD95757-84F4-49E3-B3F0-B5D937C939E3}" destId="{D854F0EE-479B-4360-BECF-E2F59CCAF808}" srcOrd="0" destOrd="0" presId="urn:microsoft.com/office/officeart/2005/8/layout/vList2"/>
    <dgm:cxn modelId="{09799762-239E-47C1-A22E-BAD74EBC855E}" type="presParOf" srcId="{2BD95757-84F4-49E3-B3F0-B5D937C939E3}" destId="{E590260D-3731-41D4-A3C5-4107C8950F21}" srcOrd="1" destOrd="0" presId="urn:microsoft.com/office/officeart/2005/8/layout/vList2"/>
    <dgm:cxn modelId="{1C8B1147-1520-405E-8D5B-6527BA65081B}" type="presParOf" srcId="{2BD95757-84F4-49E3-B3F0-B5D937C939E3}" destId="{72340CD3-560E-43E2-BB2A-4F62D11010BC}"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852898-51B7-49F2-98C3-1EAF73A197BD}">
      <dsp:nvSpPr>
        <dsp:cNvPr id="0" name=""/>
        <dsp:cNvSpPr/>
      </dsp:nvSpPr>
      <dsp:spPr>
        <a:xfrm>
          <a:off x="1020487" y="187091"/>
          <a:ext cx="1098562" cy="1098562"/>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97CBA9-BCB6-4D1F-9B35-F47DA582D8D2}">
      <dsp:nvSpPr>
        <dsp:cNvPr id="0" name=""/>
        <dsp:cNvSpPr/>
      </dsp:nvSpPr>
      <dsp:spPr>
        <a:xfrm>
          <a:off x="393" y="1456671"/>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defRPr b="1"/>
          </a:pPr>
          <a:r>
            <a:rPr lang="en-US" sz="2900" kern="1200"/>
            <a:t>Thinking Brain	</a:t>
          </a:r>
        </a:p>
      </dsp:txBody>
      <dsp:txXfrm>
        <a:off x="393" y="1456671"/>
        <a:ext cx="3138750" cy="470812"/>
      </dsp:txXfrm>
    </dsp:sp>
    <dsp:sp modelId="{1071001F-C390-48BB-866D-5F4DA35F7E16}">
      <dsp:nvSpPr>
        <dsp:cNvPr id="0" name=""/>
        <dsp:cNvSpPr/>
      </dsp:nvSpPr>
      <dsp:spPr>
        <a:xfrm>
          <a:off x="393" y="2007026"/>
          <a:ext cx="3138750" cy="2157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Neocortex/Cortex</a:t>
          </a:r>
        </a:p>
        <a:p>
          <a:pPr marL="0" lvl="0" indent="0" algn="ctr" defTabSz="755650">
            <a:lnSpc>
              <a:spcPct val="100000"/>
            </a:lnSpc>
            <a:spcBef>
              <a:spcPct val="0"/>
            </a:spcBef>
            <a:spcAft>
              <a:spcPct val="35000"/>
            </a:spcAft>
            <a:buNone/>
          </a:pPr>
          <a:r>
            <a:rPr lang="en-US" sz="1700" kern="1200"/>
            <a:t>Information through thoughts, beliefs, language</a:t>
          </a:r>
        </a:p>
        <a:p>
          <a:pPr marL="0" lvl="0" indent="0" algn="ctr" defTabSz="755650">
            <a:lnSpc>
              <a:spcPct val="100000"/>
            </a:lnSpc>
            <a:spcBef>
              <a:spcPct val="0"/>
            </a:spcBef>
            <a:spcAft>
              <a:spcPct val="35000"/>
            </a:spcAft>
            <a:buNone/>
          </a:pPr>
          <a:r>
            <a:rPr lang="en-US" sz="1700" kern="1200"/>
            <a:t>Accessible when we feel calm and safe</a:t>
          </a:r>
        </a:p>
        <a:p>
          <a:pPr marL="0" lvl="0" indent="0" algn="ctr" defTabSz="755650">
            <a:lnSpc>
              <a:spcPct val="100000"/>
            </a:lnSpc>
            <a:spcBef>
              <a:spcPct val="0"/>
            </a:spcBef>
            <a:spcAft>
              <a:spcPct val="35000"/>
            </a:spcAft>
            <a:buNone/>
          </a:pPr>
          <a:r>
            <a:rPr lang="en-US" sz="1700" kern="1200"/>
            <a:t>Capable of long-term planning</a:t>
          </a:r>
        </a:p>
      </dsp:txBody>
      <dsp:txXfrm>
        <a:off x="393" y="2007026"/>
        <a:ext cx="3138750" cy="2157220"/>
      </dsp:txXfrm>
    </dsp:sp>
    <dsp:sp modelId="{39ABF0FF-4EE5-432A-9E8D-97E5AFD1DC7A}">
      <dsp:nvSpPr>
        <dsp:cNvPr id="0" name=""/>
        <dsp:cNvSpPr/>
      </dsp:nvSpPr>
      <dsp:spPr>
        <a:xfrm>
          <a:off x="4708518" y="187091"/>
          <a:ext cx="1098562" cy="109856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E28BD0-77F5-40BD-BE58-BB5EB7F81C28}">
      <dsp:nvSpPr>
        <dsp:cNvPr id="0" name=""/>
        <dsp:cNvSpPr/>
      </dsp:nvSpPr>
      <dsp:spPr>
        <a:xfrm>
          <a:off x="3688425" y="1456671"/>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defRPr b="1"/>
          </a:pPr>
          <a:r>
            <a:rPr lang="en-US" sz="2900" kern="1200"/>
            <a:t>Emotional Brain</a:t>
          </a:r>
        </a:p>
      </dsp:txBody>
      <dsp:txXfrm>
        <a:off x="3688425" y="1456671"/>
        <a:ext cx="3138750" cy="470812"/>
      </dsp:txXfrm>
    </dsp:sp>
    <dsp:sp modelId="{2E37E803-FFF0-4F08-8AED-BF991D9850DC}">
      <dsp:nvSpPr>
        <dsp:cNvPr id="0" name=""/>
        <dsp:cNvSpPr/>
      </dsp:nvSpPr>
      <dsp:spPr>
        <a:xfrm>
          <a:off x="3688425" y="2007026"/>
          <a:ext cx="3138750" cy="2157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Limbic/Midbrain</a:t>
          </a:r>
        </a:p>
        <a:p>
          <a:pPr marL="0" lvl="0" indent="0" algn="ctr" defTabSz="755650">
            <a:lnSpc>
              <a:spcPct val="100000"/>
            </a:lnSpc>
            <a:spcBef>
              <a:spcPct val="0"/>
            </a:spcBef>
            <a:spcAft>
              <a:spcPct val="35000"/>
            </a:spcAft>
            <a:buNone/>
          </a:pPr>
          <a:r>
            <a:rPr lang="en-US" sz="1700" kern="1200"/>
            <a:t>Information through emotions, relationships, and intuition</a:t>
          </a:r>
        </a:p>
        <a:p>
          <a:pPr marL="0" lvl="0" indent="0" algn="ctr" defTabSz="755650">
            <a:lnSpc>
              <a:spcPct val="100000"/>
            </a:lnSpc>
            <a:spcBef>
              <a:spcPct val="0"/>
            </a:spcBef>
            <a:spcAft>
              <a:spcPct val="35000"/>
            </a:spcAft>
            <a:buNone/>
          </a:pPr>
          <a:r>
            <a:rPr lang="en-US" sz="1700" kern="1200"/>
            <a:t>Accessed when we feel strongly</a:t>
          </a:r>
        </a:p>
        <a:p>
          <a:pPr marL="0" lvl="0" indent="0" algn="ctr" defTabSz="755650">
            <a:lnSpc>
              <a:spcPct val="100000"/>
            </a:lnSpc>
            <a:spcBef>
              <a:spcPct val="0"/>
            </a:spcBef>
            <a:spcAft>
              <a:spcPct val="35000"/>
            </a:spcAft>
            <a:buNone/>
          </a:pPr>
          <a:r>
            <a:rPr lang="en-US" sz="1700" kern="1200"/>
            <a:t>Sense of time in minutes or hours</a:t>
          </a:r>
        </a:p>
      </dsp:txBody>
      <dsp:txXfrm>
        <a:off x="3688425" y="2007026"/>
        <a:ext cx="3138750" cy="2157220"/>
      </dsp:txXfrm>
    </dsp:sp>
    <dsp:sp modelId="{605DACEC-690A-474B-AF43-C12F830526D7}">
      <dsp:nvSpPr>
        <dsp:cNvPr id="0" name=""/>
        <dsp:cNvSpPr/>
      </dsp:nvSpPr>
      <dsp:spPr>
        <a:xfrm>
          <a:off x="8396550" y="187091"/>
          <a:ext cx="1098562" cy="1098562"/>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50F9C96-B1D5-43A9-8DD0-9B178689B0A2}">
      <dsp:nvSpPr>
        <dsp:cNvPr id="0" name=""/>
        <dsp:cNvSpPr/>
      </dsp:nvSpPr>
      <dsp:spPr>
        <a:xfrm>
          <a:off x="7376456" y="1456671"/>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defRPr b="1"/>
          </a:pPr>
          <a:r>
            <a:rPr lang="en-US" sz="2900" kern="1200"/>
            <a:t>Survival Brain</a:t>
          </a:r>
        </a:p>
      </dsp:txBody>
      <dsp:txXfrm>
        <a:off x="7376456" y="1456671"/>
        <a:ext cx="3138750" cy="470812"/>
      </dsp:txXfrm>
    </dsp:sp>
    <dsp:sp modelId="{A04CC4D6-50D2-4BEE-85CA-4480D3FE5BBF}">
      <dsp:nvSpPr>
        <dsp:cNvPr id="0" name=""/>
        <dsp:cNvSpPr/>
      </dsp:nvSpPr>
      <dsp:spPr>
        <a:xfrm>
          <a:off x="7376456" y="2007026"/>
          <a:ext cx="3138750" cy="2157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Brainstem</a:t>
          </a:r>
        </a:p>
        <a:p>
          <a:pPr marL="0" lvl="0" indent="0" algn="ctr" defTabSz="755650">
            <a:lnSpc>
              <a:spcPct val="100000"/>
            </a:lnSpc>
            <a:spcBef>
              <a:spcPct val="0"/>
            </a:spcBef>
            <a:spcAft>
              <a:spcPct val="35000"/>
            </a:spcAft>
            <a:buNone/>
          </a:pPr>
          <a:r>
            <a:rPr lang="en-US" sz="1700" kern="1200"/>
            <a:t>Information through our senses</a:t>
          </a:r>
        </a:p>
        <a:p>
          <a:pPr marL="0" lvl="0" indent="0" algn="ctr" defTabSz="755650">
            <a:lnSpc>
              <a:spcPct val="100000"/>
            </a:lnSpc>
            <a:spcBef>
              <a:spcPct val="0"/>
            </a:spcBef>
            <a:spcAft>
              <a:spcPct val="35000"/>
            </a:spcAft>
            <a:buNone/>
          </a:pPr>
          <a:r>
            <a:rPr lang="en-US" sz="1700" kern="1200"/>
            <a:t>Accessed in survival mode</a:t>
          </a:r>
        </a:p>
        <a:p>
          <a:pPr marL="0" lvl="0" indent="0" algn="ctr" defTabSz="755650">
            <a:lnSpc>
              <a:spcPct val="100000"/>
            </a:lnSpc>
            <a:spcBef>
              <a:spcPct val="0"/>
            </a:spcBef>
            <a:spcAft>
              <a:spcPct val="35000"/>
            </a:spcAft>
            <a:buNone/>
          </a:pPr>
          <a:r>
            <a:rPr lang="en-US" sz="1700" kern="1200"/>
            <a:t>Sense of time is in seconds</a:t>
          </a:r>
        </a:p>
      </dsp:txBody>
      <dsp:txXfrm>
        <a:off x="7376456" y="2007026"/>
        <a:ext cx="3138750" cy="21572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DA365-1BB6-449F-AC0C-AF4C8151354E}">
      <dsp:nvSpPr>
        <dsp:cNvPr id="0" name=""/>
        <dsp:cNvSpPr/>
      </dsp:nvSpPr>
      <dsp:spPr>
        <a:xfrm>
          <a:off x="0" y="182666"/>
          <a:ext cx="7325869" cy="638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Our first line of defense against threat</a:t>
          </a:r>
        </a:p>
      </dsp:txBody>
      <dsp:txXfrm>
        <a:off x="31185" y="213851"/>
        <a:ext cx="7263499" cy="576450"/>
      </dsp:txXfrm>
    </dsp:sp>
    <dsp:sp modelId="{9944C3EE-DCF7-4E49-A825-BC2FA7169C21}">
      <dsp:nvSpPr>
        <dsp:cNvPr id="0" name=""/>
        <dsp:cNvSpPr/>
      </dsp:nvSpPr>
      <dsp:spPr>
        <a:xfrm>
          <a:off x="0" y="867566"/>
          <a:ext cx="7325869" cy="638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Heart Rate may increase or decrease</a:t>
          </a:r>
        </a:p>
      </dsp:txBody>
      <dsp:txXfrm>
        <a:off x="31185" y="898751"/>
        <a:ext cx="7263499" cy="576450"/>
      </dsp:txXfrm>
    </dsp:sp>
    <dsp:sp modelId="{9D2A7286-E55A-4D24-8074-A87072985B68}">
      <dsp:nvSpPr>
        <dsp:cNvPr id="0" name=""/>
        <dsp:cNvSpPr/>
      </dsp:nvSpPr>
      <dsp:spPr>
        <a:xfrm>
          <a:off x="0" y="1552466"/>
          <a:ext cx="7325869" cy="638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Breathing rates may shift up or down</a:t>
          </a:r>
        </a:p>
      </dsp:txBody>
      <dsp:txXfrm>
        <a:off x="31185" y="1583651"/>
        <a:ext cx="7263499" cy="576450"/>
      </dsp:txXfrm>
    </dsp:sp>
    <dsp:sp modelId="{B5180C69-AC56-414F-9681-55D690216770}">
      <dsp:nvSpPr>
        <dsp:cNvPr id="0" name=""/>
        <dsp:cNvSpPr/>
      </dsp:nvSpPr>
      <dsp:spPr>
        <a:xfrm>
          <a:off x="0" y="2237366"/>
          <a:ext cx="7325869" cy="638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Self-soothing and self regulation (i.e. top-down processing) is accessible which makes it possible for the individual to inhibit sympathetic adrenal influences.</a:t>
          </a:r>
        </a:p>
      </dsp:txBody>
      <dsp:txXfrm>
        <a:off x="31185" y="2268551"/>
        <a:ext cx="7263499" cy="576450"/>
      </dsp:txXfrm>
    </dsp:sp>
    <dsp:sp modelId="{3BE8E094-D6FD-45AB-8A74-1E5EA48DED4E}">
      <dsp:nvSpPr>
        <dsp:cNvPr id="0" name=""/>
        <dsp:cNvSpPr/>
      </dsp:nvSpPr>
      <dsp:spPr>
        <a:xfrm>
          <a:off x="0" y="2922266"/>
          <a:ext cx="7325869" cy="638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The individual still has access to language and is able to seek support/ask for help</a:t>
          </a:r>
        </a:p>
      </dsp:txBody>
      <dsp:txXfrm>
        <a:off x="31185" y="2953451"/>
        <a:ext cx="7263499" cy="576450"/>
      </dsp:txXfrm>
    </dsp:sp>
    <dsp:sp modelId="{43B4AD9C-960C-4DB2-9425-5DB2913460E3}">
      <dsp:nvSpPr>
        <dsp:cNvPr id="0" name=""/>
        <dsp:cNvSpPr/>
      </dsp:nvSpPr>
      <dsp:spPr>
        <a:xfrm>
          <a:off x="0" y="3607166"/>
          <a:ext cx="7325869" cy="638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The individual is able to cry and/or grieve</a:t>
          </a:r>
        </a:p>
      </dsp:txBody>
      <dsp:txXfrm>
        <a:off x="31185" y="3638351"/>
        <a:ext cx="7263499" cy="576450"/>
      </dsp:txXfrm>
    </dsp:sp>
    <dsp:sp modelId="{2A408635-C2D2-493B-9ACF-D4C9FC585ABC}">
      <dsp:nvSpPr>
        <dsp:cNvPr id="0" name=""/>
        <dsp:cNvSpPr/>
      </dsp:nvSpPr>
      <dsp:spPr>
        <a:xfrm>
          <a:off x="0" y="4292066"/>
          <a:ext cx="7325869" cy="638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When in our social engagement system, we may feel “bad” but we are still within our window of tolerance.</a:t>
          </a:r>
          <a:endParaRPr lang="en-US" sz="1600" kern="1200" dirty="0"/>
        </a:p>
      </dsp:txBody>
      <dsp:txXfrm>
        <a:off x="31185" y="4323251"/>
        <a:ext cx="7263499" cy="5764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557F1F-4022-413C-BAD9-8686C14BF42C}">
      <dsp:nvSpPr>
        <dsp:cNvPr id="0" name=""/>
        <dsp:cNvSpPr/>
      </dsp:nvSpPr>
      <dsp:spPr>
        <a:xfrm>
          <a:off x="47" y="90450"/>
          <a:ext cx="4574774" cy="576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Fight/Flight Response</a:t>
          </a:r>
        </a:p>
      </dsp:txBody>
      <dsp:txXfrm>
        <a:off x="47" y="90450"/>
        <a:ext cx="4574774" cy="576000"/>
      </dsp:txXfrm>
    </dsp:sp>
    <dsp:sp modelId="{682F9D27-D124-476B-B022-DDBA3273BFAA}">
      <dsp:nvSpPr>
        <dsp:cNvPr id="0" name=""/>
        <dsp:cNvSpPr/>
      </dsp:nvSpPr>
      <dsp:spPr>
        <a:xfrm>
          <a:off x="47" y="666450"/>
          <a:ext cx="4574774" cy="31292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Adrenaline increases</a:t>
          </a:r>
        </a:p>
        <a:p>
          <a:pPr marL="228600" lvl="1" indent="-228600" algn="l" defTabSz="889000">
            <a:lnSpc>
              <a:spcPct val="90000"/>
            </a:lnSpc>
            <a:spcBef>
              <a:spcPct val="0"/>
            </a:spcBef>
            <a:spcAft>
              <a:spcPct val="15000"/>
            </a:spcAft>
            <a:buChar char="•"/>
          </a:pPr>
          <a:r>
            <a:rPr lang="en-US" sz="2000" kern="1200"/>
            <a:t>Heartrate increases</a:t>
          </a:r>
        </a:p>
        <a:p>
          <a:pPr marL="228600" lvl="1" indent="-228600" algn="l" defTabSz="889000">
            <a:lnSpc>
              <a:spcPct val="90000"/>
            </a:lnSpc>
            <a:spcBef>
              <a:spcPct val="0"/>
            </a:spcBef>
            <a:spcAft>
              <a:spcPct val="15000"/>
            </a:spcAft>
            <a:buChar char="•"/>
          </a:pPr>
          <a:r>
            <a:rPr lang="en-US" sz="2000" kern="1200"/>
            <a:t>Muscles tense</a:t>
          </a:r>
        </a:p>
        <a:p>
          <a:pPr marL="228600" lvl="1" indent="-228600" algn="l" defTabSz="889000">
            <a:lnSpc>
              <a:spcPct val="90000"/>
            </a:lnSpc>
            <a:spcBef>
              <a:spcPct val="0"/>
            </a:spcBef>
            <a:spcAft>
              <a:spcPct val="15000"/>
            </a:spcAft>
            <a:buChar char="•"/>
          </a:pPr>
          <a:r>
            <a:rPr lang="en-US" sz="2000" kern="1200"/>
            <a:t>Blood pressure increases</a:t>
          </a:r>
        </a:p>
        <a:p>
          <a:pPr marL="228600" lvl="1" indent="-228600" algn="l" defTabSz="889000">
            <a:lnSpc>
              <a:spcPct val="90000"/>
            </a:lnSpc>
            <a:spcBef>
              <a:spcPct val="0"/>
            </a:spcBef>
            <a:spcAft>
              <a:spcPct val="15000"/>
            </a:spcAft>
            <a:buChar char="•"/>
          </a:pPr>
          <a:r>
            <a:rPr lang="en-US" sz="2000" kern="1200"/>
            <a:t>The body prepares for action</a:t>
          </a:r>
        </a:p>
        <a:p>
          <a:pPr marL="228600" lvl="1" indent="-228600" algn="l" defTabSz="889000">
            <a:lnSpc>
              <a:spcPct val="90000"/>
            </a:lnSpc>
            <a:spcBef>
              <a:spcPct val="0"/>
            </a:spcBef>
            <a:spcAft>
              <a:spcPct val="15000"/>
            </a:spcAft>
            <a:buChar char="•"/>
          </a:pPr>
          <a:r>
            <a:rPr lang="en-US" sz="2000" kern="1200" dirty="0"/>
            <a:t>In fight/flight we are able to retain some power.</a:t>
          </a:r>
        </a:p>
        <a:p>
          <a:pPr marL="228600" lvl="1" indent="-228600" algn="l" defTabSz="889000">
            <a:lnSpc>
              <a:spcPct val="90000"/>
            </a:lnSpc>
            <a:spcBef>
              <a:spcPct val="0"/>
            </a:spcBef>
            <a:spcAft>
              <a:spcPct val="15000"/>
            </a:spcAft>
            <a:buChar char="•"/>
          </a:pPr>
          <a:r>
            <a:rPr lang="en-US" sz="2000" kern="1200" dirty="0"/>
            <a:t>The goal is to </a:t>
          </a:r>
          <a:r>
            <a:rPr lang="en-US" sz="2000" b="1" kern="1200" dirty="0"/>
            <a:t>ACT</a:t>
          </a:r>
          <a:r>
            <a:rPr lang="en-US" sz="2000" kern="1200" dirty="0"/>
            <a:t>. To CHANGE things or DO something.</a:t>
          </a:r>
        </a:p>
      </dsp:txBody>
      <dsp:txXfrm>
        <a:off x="47" y="666450"/>
        <a:ext cx="4574774" cy="3129299"/>
      </dsp:txXfrm>
    </dsp:sp>
    <dsp:sp modelId="{D8ECE8F4-8241-4EAF-9963-A82EABCD5E6D}">
      <dsp:nvSpPr>
        <dsp:cNvPr id="0" name=""/>
        <dsp:cNvSpPr/>
      </dsp:nvSpPr>
      <dsp:spPr>
        <a:xfrm>
          <a:off x="5215290" y="90450"/>
          <a:ext cx="4574774" cy="576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Freeze/Fold Response</a:t>
          </a:r>
        </a:p>
      </dsp:txBody>
      <dsp:txXfrm>
        <a:off x="5215290" y="90450"/>
        <a:ext cx="4574774" cy="576000"/>
      </dsp:txXfrm>
    </dsp:sp>
    <dsp:sp modelId="{4E53BDB5-B5AA-4B41-8D84-0A9B1F97435B}">
      <dsp:nvSpPr>
        <dsp:cNvPr id="0" name=""/>
        <dsp:cNvSpPr/>
      </dsp:nvSpPr>
      <dsp:spPr>
        <a:xfrm>
          <a:off x="5215290" y="666450"/>
          <a:ext cx="4574774" cy="31292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Heartrate and blood pressure drop</a:t>
          </a:r>
        </a:p>
        <a:p>
          <a:pPr marL="228600" lvl="1" indent="-228600" algn="l" defTabSz="889000">
            <a:lnSpc>
              <a:spcPct val="90000"/>
            </a:lnSpc>
            <a:spcBef>
              <a:spcPct val="0"/>
            </a:spcBef>
            <a:spcAft>
              <a:spcPct val="15000"/>
            </a:spcAft>
            <a:buChar char="•"/>
          </a:pPr>
          <a:r>
            <a:rPr lang="en-US" sz="2000" kern="1200"/>
            <a:t>Mind and body disconnect</a:t>
          </a:r>
        </a:p>
        <a:p>
          <a:pPr marL="228600" lvl="1" indent="-228600" algn="l" defTabSz="889000">
            <a:lnSpc>
              <a:spcPct val="90000"/>
            </a:lnSpc>
            <a:spcBef>
              <a:spcPct val="0"/>
            </a:spcBef>
            <a:spcAft>
              <a:spcPct val="15000"/>
            </a:spcAft>
            <a:buChar char="•"/>
          </a:pPr>
          <a:r>
            <a:rPr lang="en-US" sz="2000" kern="1200"/>
            <a:t>Avoidance</a:t>
          </a:r>
        </a:p>
        <a:p>
          <a:pPr marL="228600" lvl="1" indent="-228600" algn="l" defTabSz="889000">
            <a:lnSpc>
              <a:spcPct val="90000"/>
            </a:lnSpc>
            <a:spcBef>
              <a:spcPct val="0"/>
            </a:spcBef>
            <a:spcAft>
              <a:spcPct val="15000"/>
            </a:spcAft>
            <a:buChar char="•"/>
          </a:pPr>
          <a:r>
            <a:rPr lang="en-US" sz="2000" kern="1200"/>
            <a:t>Compliance</a:t>
          </a:r>
        </a:p>
        <a:p>
          <a:pPr marL="228600" lvl="1" indent="-228600" algn="l" defTabSz="889000">
            <a:lnSpc>
              <a:spcPct val="90000"/>
            </a:lnSpc>
            <a:spcBef>
              <a:spcPct val="0"/>
            </a:spcBef>
            <a:spcAft>
              <a:spcPct val="15000"/>
            </a:spcAft>
            <a:buChar char="•"/>
          </a:pPr>
          <a:r>
            <a:rPr lang="en-US" sz="2000" kern="1200"/>
            <a:t>Go Limp/Numb</a:t>
          </a:r>
        </a:p>
        <a:p>
          <a:pPr marL="228600" lvl="1" indent="-228600" algn="l" defTabSz="889000">
            <a:lnSpc>
              <a:spcPct val="90000"/>
            </a:lnSpc>
            <a:spcBef>
              <a:spcPct val="0"/>
            </a:spcBef>
            <a:spcAft>
              <a:spcPct val="15000"/>
            </a:spcAft>
            <a:buChar char="•"/>
          </a:pPr>
          <a:r>
            <a:rPr lang="en-US" sz="2000" kern="1200"/>
            <a:t>Common when situation is powerless or there is no escape.</a:t>
          </a:r>
        </a:p>
        <a:p>
          <a:pPr marL="228600" lvl="1" indent="-228600" algn="l" defTabSz="889000">
            <a:lnSpc>
              <a:spcPct val="90000"/>
            </a:lnSpc>
            <a:spcBef>
              <a:spcPct val="0"/>
            </a:spcBef>
            <a:spcAft>
              <a:spcPct val="15000"/>
            </a:spcAft>
            <a:buChar char="•"/>
          </a:pPr>
          <a:r>
            <a:rPr lang="en-US" sz="2000" kern="1200"/>
            <a:t>The Goal is to </a:t>
          </a:r>
          <a:r>
            <a:rPr lang="en-US" sz="2000" b="1" kern="1200"/>
            <a:t>ENDURE</a:t>
          </a:r>
          <a:endParaRPr lang="en-US" sz="2000" kern="1200"/>
        </a:p>
      </dsp:txBody>
      <dsp:txXfrm>
        <a:off x="5215290" y="666450"/>
        <a:ext cx="4574774" cy="31292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496626-DA4F-4249-B11D-E9284DA0C1E4}">
      <dsp:nvSpPr>
        <dsp:cNvPr id="0" name=""/>
        <dsp:cNvSpPr/>
      </dsp:nvSpPr>
      <dsp:spPr>
        <a:xfrm>
          <a:off x="0" y="21051"/>
          <a:ext cx="9808773" cy="1998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The professional boards for both Licensed Professional Counselors and Licensed Social Workers requires that we have both an intake assessment and an up-to-date treatment plan.</a:t>
          </a:r>
        </a:p>
      </dsp:txBody>
      <dsp:txXfrm>
        <a:off x="97552" y="118603"/>
        <a:ext cx="9613669" cy="1803256"/>
      </dsp:txXfrm>
    </dsp:sp>
    <dsp:sp modelId="{8397B203-2133-452F-9E5D-B68D1AB1FE4E}">
      <dsp:nvSpPr>
        <dsp:cNvPr id="0" name=""/>
        <dsp:cNvSpPr/>
      </dsp:nvSpPr>
      <dsp:spPr>
        <a:xfrm>
          <a:off x="0" y="2100051"/>
          <a:ext cx="9808773" cy="1998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Why does this matter?</a:t>
          </a:r>
        </a:p>
      </dsp:txBody>
      <dsp:txXfrm>
        <a:off x="97552" y="2197603"/>
        <a:ext cx="9613669" cy="18032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A66FC7-851A-448F-9156-50AF93B4FDC6}">
      <dsp:nvSpPr>
        <dsp:cNvPr id="0" name=""/>
        <dsp:cNvSpPr/>
      </dsp:nvSpPr>
      <dsp:spPr>
        <a:xfrm>
          <a:off x="0" y="36981"/>
          <a:ext cx="6085857" cy="614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PCL-5</a:t>
          </a:r>
        </a:p>
      </dsp:txBody>
      <dsp:txXfrm>
        <a:off x="29985" y="66966"/>
        <a:ext cx="6025887" cy="554280"/>
      </dsp:txXfrm>
    </dsp:sp>
    <dsp:sp modelId="{6A665823-1A7B-484B-B334-D91BC3F5E724}">
      <dsp:nvSpPr>
        <dsp:cNvPr id="0" name=""/>
        <dsp:cNvSpPr/>
      </dsp:nvSpPr>
      <dsp:spPr>
        <a:xfrm>
          <a:off x="0" y="723231"/>
          <a:ext cx="6085857" cy="614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DES-II</a:t>
          </a:r>
        </a:p>
      </dsp:txBody>
      <dsp:txXfrm>
        <a:off x="29985" y="753216"/>
        <a:ext cx="6025887" cy="554280"/>
      </dsp:txXfrm>
    </dsp:sp>
    <dsp:sp modelId="{D3CB5816-3C92-45D7-85BE-793E4E8E9E48}">
      <dsp:nvSpPr>
        <dsp:cNvPr id="0" name=""/>
        <dsp:cNvSpPr/>
      </dsp:nvSpPr>
      <dsp:spPr>
        <a:xfrm>
          <a:off x="0" y="1409481"/>
          <a:ext cx="6085857" cy="614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Life inventory checklist</a:t>
          </a:r>
        </a:p>
      </dsp:txBody>
      <dsp:txXfrm>
        <a:off x="29985" y="1439466"/>
        <a:ext cx="6025887" cy="554280"/>
      </dsp:txXfrm>
    </dsp:sp>
    <dsp:sp modelId="{CEC55F2D-B332-48DB-BD16-3C0A3CDDC6A2}">
      <dsp:nvSpPr>
        <dsp:cNvPr id="0" name=""/>
        <dsp:cNvSpPr/>
      </dsp:nvSpPr>
      <dsp:spPr>
        <a:xfrm>
          <a:off x="0" y="2095731"/>
          <a:ext cx="6085857" cy="614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ACE inventory</a:t>
          </a:r>
        </a:p>
      </dsp:txBody>
      <dsp:txXfrm>
        <a:off x="29985" y="2125716"/>
        <a:ext cx="6025887" cy="554280"/>
      </dsp:txXfrm>
    </dsp:sp>
    <dsp:sp modelId="{23CA9012-9159-4B34-97A8-776A3CAE379B}">
      <dsp:nvSpPr>
        <dsp:cNvPr id="0" name=""/>
        <dsp:cNvSpPr/>
      </dsp:nvSpPr>
      <dsp:spPr>
        <a:xfrm>
          <a:off x="0" y="2781981"/>
          <a:ext cx="6085857" cy="614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Psychosocial interview</a:t>
          </a:r>
        </a:p>
      </dsp:txBody>
      <dsp:txXfrm>
        <a:off x="29985" y="2811966"/>
        <a:ext cx="6025887" cy="554280"/>
      </dsp:txXfrm>
    </dsp:sp>
    <dsp:sp modelId="{75B5DD34-3AAF-4E0B-96D1-4353BE71AD87}">
      <dsp:nvSpPr>
        <dsp:cNvPr id="0" name=""/>
        <dsp:cNvSpPr/>
      </dsp:nvSpPr>
      <dsp:spPr>
        <a:xfrm>
          <a:off x="0" y="3468231"/>
          <a:ext cx="6085857" cy="614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Others?</a:t>
          </a:r>
        </a:p>
      </dsp:txBody>
      <dsp:txXfrm>
        <a:off x="29985" y="3498216"/>
        <a:ext cx="6025887" cy="5542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F9A29A-BE6E-4272-934C-133517CC4337}">
      <dsp:nvSpPr>
        <dsp:cNvPr id="0" name=""/>
        <dsp:cNvSpPr/>
      </dsp:nvSpPr>
      <dsp:spPr>
        <a:xfrm>
          <a:off x="0" y="4050991"/>
          <a:ext cx="2474117" cy="132962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75959" tIns="227584" rIns="175959" bIns="227584" numCol="1" spcCol="1270" anchor="ctr" anchorCtr="0">
          <a:noAutofit/>
        </a:bodyPr>
        <a:lstStyle/>
        <a:p>
          <a:pPr marL="0" lvl="0" indent="0" algn="ctr" defTabSz="1422400">
            <a:lnSpc>
              <a:spcPct val="90000"/>
            </a:lnSpc>
            <a:spcBef>
              <a:spcPct val="0"/>
            </a:spcBef>
            <a:spcAft>
              <a:spcPct val="35000"/>
            </a:spcAft>
            <a:buNone/>
          </a:pPr>
          <a:r>
            <a:rPr lang="en-US" sz="3200" kern="1200"/>
            <a:t>Stage three</a:t>
          </a:r>
        </a:p>
      </dsp:txBody>
      <dsp:txXfrm>
        <a:off x="0" y="4050991"/>
        <a:ext cx="2474117" cy="1329625"/>
      </dsp:txXfrm>
    </dsp:sp>
    <dsp:sp modelId="{48C7F518-6394-40D3-93AC-0D759AB4895A}">
      <dsp:nvSpPr>
        <dsp:cNvPr id="0" name=""/>
        <dsp:cNvSpPr/>
      </dsp:nvSpPr>
      <dsp:spPr>
        <a:xfrm>
          <a:off x="2474116" y="4050991"/>
          <a:ext cx="7422351" cy="13296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0560" tIns="190500" rIns="150560" bIns="190500" numCol="1" spcCol="1270" anchor="ctr" anchorCtr="0">
          <a:noAutofit/>
        </a:bodyPr>
        <a:lstStyle/>
        <a:p>
          <a:pPr marL="0" lvl="0" indent="0" algn="l" defTabSz="666750">
            <a:lnSpc>
              <a:spcPct val="90000"/>
            </a:lnSpc>
            <a:spcBef>
              <a:spcPct val="0"/>
            </a:spcBef>
            <a:spcAft>
              <a:spcPct val="35000"/>
            </a:spcAft>
            <a:buNone/>
          </a:pPr>
          <a:r>
            <a:rPr lang="en-US" sz="1500" kern="1200" dirty="0"/>
            <a:t>Aims to help clients sustain a positive sense of self, strengthen resilience, grieve losses and sustain hope for the future. </a:t>
          </a:r>
        </a:p>
        <a:p>
          <a:pPr marL="0" lvl="0" indent="0" algn="l" defTabSz="666750">
            <a:lnSpc>
              <a:spcPct val="90000"/>
            </a:lnSpc>
            <a:spcBef>
              <a:spcPct val="0"/>
            </a:spcBef>
            <a:spcAft>
              <a:spcPct val="35000"/>
            </a:spcAft>
            <a:buNone/>
          </a:pPr>
          <a:r>
            <a:rPr lang="en-US" sz="1500" kern="1200" dirty="0"/>
            <a:t>Involves facilitation of full realization of past, present, and anticipated future. </a:t>
          </a:r>
        </a:p>
      </dsp:txBody>
      <dsp:txXfrm>
        <a:off x="2474116" y="4050991"/>
        <a:ext cx="7422351" cy="1329625"/>
      </dsp:txXfrm>
    </dsp:sp>
    <dsp:sp modelId="{44F740FE-95C7-4EAA-AFD9-08C9713153C6}">
      <dsp:nvSpPr>
        <dsp:cNvPr id="0" name=""/>
        <dsp:cNvSpPr/>
      </dsp:nvSpPr>
      <dsp:spPr>
        <a:xfrm rot="10800000">
          <a:off x="0" y="2025971"/>
          <a:ext cx="2474117" cy="2044964"/>
        </a:xfrm>
        <a:prstGeom prst="upArrowCallout">
          <a:avLst>
            <a:gd name="adj1" fmla="val 5000"/>
            <a:gd name="adj2" fmla="val 10000"/>
            <a:gd name="adj3" fmla="val 15000"/>
            <a:gd name="adj4" fmla="val 64977"/>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75959" tIns="227584" rIns="175959" bIns="227584" numCol="1" spcCol="1270" anchor="ctr" anchorCtr="0">
          <a:noAutofit/>
        </a:bodyPr>
        <a:lstStyle/>
        <a:p>
          <a:pPr marL="0" lvl="0" indent="0" algn="ctr" defTabSz="1422400">
            <a:lnSpc>
              <a:spcPct val="90000"/>
            </a:lnSpc>
            <a:spcBef>
              <a:spcPct val="0"/>
            </a:spcBef>
            <a:spcAft>
              <a:spcPct val="35000"/>
            </a:spcAft>
            <a:buNone/>
          </a:pPr>
          <a:r>
            <a:rPr lang="en-US" sz="3200" kern="1200"/>
            <a:t>Stage two</a:t>
          </a:r>
        </a:p>
      </dsp:txBody>
      <dsp:txXfrm rot="-10800000">
        <a:off x="0" y="2025971"/>
        <a:ext cx="2474117" cy="1329226"/>
      </dsp:txXfrm>
    </dsp:sp>
    <dsp:sp modelId="{9E9EE2D7-E456-4013-A22D-0A7D4ED75CDC}">
      <dsp:nvSpPr>
        <dsp:cNvPr id="0" name=""/>
        <dsp:cNvSpPr/>
      </dsp:nvSpPr>
      <dsp:spPr>
        <a:xfrm>
          <a:off x="2474116" y="2025971"/>
          <a:ext cx="7422351" cy="132922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0560" tIns="190500" rIns="150560" bIns="190500" numCol="1" spcCol="1270" anchor="ctr" anchorCtr="0">
          <a:noAutofit/>
        </a:bodyPr>
        <a:lstStyle/>
        <a:p>
          <a:pPr marL="0" lvl="0" indent="0" algn="l" defTabSz="666750">
            <a:lnSpc>
              <a:spcPct val="90000"/>
            </a:lnSpc>
            <a:spcBef>
              <a:spcPct val="0"/>
            </a:spcBef>
            <a:spcAft>
              <a:spcPct val="35000"/>
            </a:spcAft>
            <a:buNone/>
          </a:pPr>
          <a:r>
            <a:rPr lang="en-US" sz="1500" kern="1200" dirty="0"/>
            <a:t>Involves the direct targeting of traumatic memories through exposure and desensitization.</a:t>
          </a:r>
        </a:p>
        <a:p>
          <a:pPr marL="0" lvl="0" indent="0" algn="l" defTabSz="666750">
            <a:lnSpc>
              <a:spcPct val="90000"/>
            </a:lnSpc>
            <a:spcBef>
              <a:spcPct val="0"/>
            </a:spcBef>
            <a:spcAft>
              <a:spcPct val="35000"/>
            </a:spcAft>
            <a:buNone/>
          </a:pPr>
          <a:r>
            <a:rPr lang="en-US" sz="1500" kern="1200" dirty="0"/>
            <a:t>In dissociative clients this includes realization of traumatic memory.</a:t>
          </a:r>
        </a:p>
      </dsp:txBody>
      <dsp:txXfrm>
        <a:off x="2474116" y="2025971"/>
        <a:ext cx="7422351" cy="1329226"/>
      </dsp:txXfrm>
    </dsp:sp>
    <dsp:sp modelId="{653C204D-1F10-422E-B989-119A02DDB336}">
      <dsp:nvSpPr>
        <dsp:cNvPr id="0" name=""/>
        <dsp:cNvSpPr/>
      </dsp:nvSpPr>
      <dsp:spPr>
        <a:xfrm rot="10800000">
          <a:off x="0" y="951"/>
          <a:ext cx="2474117" cy="2044964"/>
        </a:xfrm>
        <a:prstGeom prst="upArrowCallout">
          <a:avLst>
            <a:gd name="adj1" fmla="val 5000"/>
            <a:gd name="adj2" fmla="val 10000"/>
            <a:gd name="adj3" fmla="val 15000"/>
            <a:gd name="adj4" fmla="val 64977"/>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75959" tIns="227584" rIns="175959" bIns="227584" numCol="1" spcCol="1270" anchor="ctr" anchorCtr="0">
          <a:noAutofit/>
        </a:bodyPr>
        <a:lstStyle/>
        <a:p>
          <a:pPr marL="0" lvl="0" indent="0" algn="ctr" defTabSz="1422400">
            <a:lnSpc>
              <a:spcPct val="90000"/>
            </a:lnSpc>
            <a:spcBef>
              <a:spcPct val="0"/>
            </a:spcBef>
            <a:spcAft>
              <a:spcPct val="35000"/>
            </a:spcAft>
            <a:buNone/>
          </a:pPr>
          <a:r>
            <a:rPr lang="en-US" sz="3200" kern="1200"/>
            <a:t>Stage one</a:t>
          </a:r>
        </a:p>
      </dsp:txBody>
      <dsp:txXfrm rot="-10800000">
        <a:off x="0" y="951"/>
        <a:ext cx="2474117" cy="1329226"/>
      </dsp:txXfrm>
    </dsp:sp>
    <dsp:sp modelId="{4B0E6F37-8161-4C6D-8C5E-76D11BF8BC1B}">
      <dsp:nvSpPr>
        <dsp:cNvPr id="0" name=""/>
        <dsp:cNvSpPr/>
      </dsp:nvSpPr>
      <dsp:spPr>
        <a:xfrm>
          <a:off x="2474116" y="951"/>
          <a:ext cx="7422351" cy="132922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0560" tIns="190500" rIns="150560" bIns="190500" numCol="1" spcCol="1270" anchor="ctr" anchorCtr="0">
          <a:noAutofit/>
        </a:bodyPr>
        <a:lstStyle/>
        <a:p>
          <a:pPr marL="0" lvl="0" indent="0" algn="l" defTabSz="666750">
            <a:lnSpc>
              <a:spcPct val="90000"/>
            </a:lnSpc>
            <a:spcBef>
              <a:spcPct val="0"/>
            </a:spcBef>
            <a:spcAft>
              <a:spcPct val="35000"/>
            </a:spcAft>
            <a:buFont typeface="Arial" panose="020B0604020202020204" pitchFamily="34" charset="0"/>
            <a:buNone/>
          </a:pPr>
          <a:r>
            <a:rPr lang="en-US" sz="1500" kern="1200" dirty="0"/>
            <a:t>Establish safety (including a safe therapeutic relationship), stabilize or reduce symptoms, increase mindful body awareness, increase self-compassion, and introduce parts work therapy.</a:t>
          </a:r>
        </a:p>
        <a:p>
          <a:pPr marL="0" lvl="0" indent="0" algn="l" defTabSz="666750">
            <a:lnSpc>
              <a:spcPct val="90000"/>
            </a:lnSpc>
            <a:spcBef>
              <a:spcPct val="0"/>
            </a:spcBef>
            <a:spcAft>
              <a:spcPct val="35000"/>
            </a:spcAft>
            <a:buNone/>
          </a:pPr>
          <a:r>
            <a:rPr lang="en-US" sz="1500" kern="1200" dirty="0"/>
            <a:t>In dissociative clients this includes realization of present reality.</a:t>
          </a:r>
        </a:p>
      </dsp:txBody>
      <dsp:txXfrm>
        <a:off x="2474116" y="951"/>
        <a:ext cx="7422351" cy="13292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4E4F0-4CE8-4FB8-9632-60DE3B828E1B}">
      <dsp:nvSpPr>
        <dsp:cNvPr id="0" name=""/>
        <dsp:cNvSpPr/>
      </dsp:nvSpPr>
      <dsp:spPr>
        <a:xfrm>
          <a:off x="0" y="3535"/>
          <a:ext cx="8970854" cy="75307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E3D81C-7121-4C62-B609-4325E7E87994}">
      <dsp:nvSpPr>
        <dsp:cNvPr id="0" name=""/>
        <dsp:cNvSpPr/>
      </dsp:nvSpPr>
      <dsp:spPr>
        <a:xfrm>
          <a:off x="227804" y="172976"/>
          <a:ext cx="414190" cy="41419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DA44B79-3208-4CB6-9DAA-6134D5F75C58}">
      <dsp:nvSpPr>
        <dsp:cNvPr id="0" name=""/>
        <dsp:cNvSpPr/>
      </dsp:nvSpPr>
      <dsp:spPr>
        <a:xfrm>
          <a:off x="869799" y="3535"/>
          <a:ext cx="8101054" cy="7530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700" tIns="79700" rIns="79700" bIns="79700" numCol="1" spcCol="1270" anchor="ctr" anchorCtr="0">
          <a:noAutofit/>
        </a:bodyPr>
        <a:lstStyle/>
        <a:p>
          <a:pPr marL="0" lvl="0" indent="0" algn="l" defTabSz="800100">
            <a:lnSpc>
              <a:spcPct val="100000"/>
            </a:lnSpc>
            <a:spcBef>
              <a:spcPct val="0"/>
            </a:spcBef>
            <a:spcAft>
              <a:spcPct val="35000"/>
            </a:spcAft>
            <a:buNone/>
          </a:pPr>
          <a:r>
            <a:rPr lang="en-US" sz="1800" kern="1200" dirty="0"/>
            <a:t>Establish a safe therapeutic relationship.</a:t>
          </a:r>
        </a:p>
      </dsp:txBody>
      <dsp:txXfrm>
        <a:off x="869799" y="3535"/>
        <a:ext cx="8101054" cy="753072"/>
      </dsp:txXfrm>
    </dsp:sp>
    <dsp:sp modelId="{83A7BFA2-FEA6-4210-A18F-1762354B9468}">
      <dsp:nvSpPr>
        <dsp:cNvPr id="0" name=""/>
        <dsp:cNvSpPr/>
      </dsp:nvSpPr>
      <dsp:spPr>
        <a:xfrm>
          <a:off x="0" y="944876"/>
          <a:ext cx="8970854" cy="75307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208C09-CAB2-4333-B5C4-2BCAEDA9895C}">
      <dsp:nvSpPr>
        <dsp:cNvPr id="0" name=""/>
        <dsp:cNvSpPr/>
      </dsp:nvSpPr>
      <dsp:spPr>
        <a:xfrm>
          <a:off x="227804" y="1114318"/>
          <a:ext cx="414190" cy="414190"/>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8716DB-F19F-42D5-BD01-D7064FE6FBEB}">
      <dsp:nvSpPr>
        <dsp:cNvPr id="0" name=""/>
        <dsp:cNvSpPr/>
      </dsp:nvSpPr>
      <dsp:spPr>
        <a:xfrm>
          <a:off x="869799" y="944876"/>
          <a:ext cx="8101054" cy="7530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700" tIns="79700" rIns="79700" bIns="79700" numCol="1" spcCol="1270" anchor="ctr" anchorCtr="0">
          <a:noAutofit/>
        </a:bodyPr>
        <a:lstStyle/>
        <a:p>
          <a:pPr marL="0" lvl="0" indent="0" algn="l" defTabSz="800100">
            <a:lnSpc>
              <a:spcPct val="100000"/>
            </a:lnSpc>
            <a:spcBef>
              <a:spcPct val="0"/>
            </a:spcBef>
            <a:spcAft>
              <a:spcPct val="35000"/>
            </a:spcAft>
            <a:buNone/>
          </a:pPr>
          <a:r>
            <a:rPr lang="en-US" sz="1800" kern="1200" dirty="0"/>
            <a:t>Increase affect tolerance to widen the “window of tolerance.”</a:t>
          </a:r>
        </a:p>
      </dsp:txBody>
      <dsp:txXfrm>
        <a:off x="869799" y="944876"/>
        <a:ext cx="8101054" cy="753072"/>
      </dsp:txXfrm>
    </dsp:sp>
    <dsp:sp modelId="{7B765485-D72D-45A1-B379-4222FE121538}">
      <dsp:nvSpPr>
        <dsp:cNvPr id="0" name=""/>
        <dsp:cNvSpPr/>
      </dsp:nvSpPr>
      <dsp:spPr>
        <a:xfrm>
          <a:off x="0" y="1886218"/>
          <a:ext cx="8970854" cy="75307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8F7F16-C98D-4EA5-9C8C-82CD045939C3}">
      <dsp:nvSpPr>
        <dsp:cNvPr id="0" name=""/>
        <dsp:cNvSpPr/>
      </dsp:nvSpPr>
      <dsp:spPr>
        <a:xfrm>
          <a:off x="227804" y="2055659"/>
          <a:ext cx="414190" cy="414190"/>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BDF569-B28E-4912-B742-E5D3FD72F131}">
      <dsp:nvSpPr>
        <dsp:cNvPr id="0" name=""/>
        <dsp:cNvSpPr/>
      </dsp:nvSpPr>
      <dsp:spPr>
        <a:xfrm>
          <a:off x="869799" y="1886218"/>
          <a:ext cx="8101054" cy="7530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700" tIns="79700" rIns="79700" bIns="79700" numCol="1" spcCol="1270" anchor="ctr" anchorCtr="0">
          <a:noAutofit/>
        </a:bodyPr>
        <a:lstStyle/>
        <a:p>
          <a:pPr marL="0" lvl="0" indent="0" algn="l" defTabSz="800100">
            <a:lnSpc>
              <a:spcPct val="100000"/>
            </a:lnSpc>
            <a:spcBef>
              <a:spcPct val="0"/>
            </a:spcBef>
            <a:spcAft>
              <a:spcPct val="35000"/>
            </a:spcAft>
            <a:buNone/>
          </a:pPr>
          <a:r>
            <a:rPr lang="en-US" sz="1800" kern="1200" dirty="0"/>
            <a:t>Educate the client on trauma and the stress response system in order to validate their experience and reduce shame.</a:t>
          </a:r>
        </a:p>
      </dsp:txBody>
      <dsp:txXfrm>
        <a:off x="869799" y="1886218"/>
        <a:ext cx="8101054" cy="753072"/>
      </dsp:txXfrm>
    </dsp:sp>
    <dsp:sp modelId="{B84D17E6-4F96-480C-88B5-632FF1817FD8}">
      <dsp:nvSpPr>
        <dsp:cNvPr id="0" name=""/>
        <dsp:cNvSpPr/>
      </dsp:nvSpPr>
      <dsp:spPr>
        <a:xfrm>
          <a:off x="0" y="2827559"/>
          <a:ext cx="8970854" cy="75307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2D4D84-D7D3-4D6B-9B96-AAB663FEDF3B}">
      <dsp:nvSpPr>
        <dsp:cNvPr id="0" name=""/>
        <dsp:cNvSpPr/>
      </dsp:nvSpPr>
      <dsp:spPr>
        <a:xfrm>
          <a:off x="227804" y="2997000"/>
          <a:ext cx="414190" cy="414190"/>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1C6CAC-71AA-4D7D-9192-CD477A285FF9}">
      <dsp:nvSpPr>
        <dsp:cNvPr id="0" name=""/>
        <dsp:cNvSpPr/>
      </dsp:nvSpPr>
      <dsp:spPr>
        <a:xfrm>
          <a:off x="869799" y="2827559"/>
          <a:ext cx="8101054" cy="7530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700" tIns="79700" rIns="79700" bIns="79700" numCol="1" spcCol="1270" anchor="ctr" anchorCtr="0">
          <a:noAutofit/>
        </a:bodyPr>
        <a:lstStyle/>
        <a:p>
          <a:pPr marL="0" lvl="0" indent="0" algn="l" defTabSz="800100">
            <a:lnSpc>
              <a:spcPct val="100000"/>
            </a:lnSpc>
            <a:spcBef>
              <a:spcPct val="0"/>
            </a:spcBef>
            <a:spcAft>
              <a:spcPct val="35000"/>
            </a:spcAft>
            <a:buNone/>
          </a:pPr>
          <a:r>
            <a:rPr lang="en-US" sz="1800" kern="1200" dirty="0"/>
            <a:t>Connect to and tolerate the body.</a:t>
          </a:r>
        </a:p>
      </dsp:txBody>
      <dsp:txXfrm>
        <a:off x="869799" y="2827559"/>
        <a:ext cx="8101054" cy="753072"/>
      </dsp:txXfrm>
    </dsp:sp>
    <dsp:sp modelId="{C03D30E7-D89D-40A3-8431-14276AEB721E}">
      <dsp:nvSpPr>
        <dsp:cNvPr id="0" name=""/>
        <dsp:cNvSpPr/>
      </dsp:nvSpPr>
      <dsp:spPr>
        <a:xfrm>
          <a:off x="0" y="3768900"/>
          <a:ext cx="8970854" cy="75307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A8B8B5-B358-4404-98FA-B92607E8C7B5}">
      <dsp:nvSpPr>
        <dsp:cNvPr id="0" name=""/>
        <dsp:cNvSpPr/>
      </dsp:nvSpPr>
      <dsp:spPr>
        <a:xfrm>
          <a:off x="227804" y="3938341"/>
          <a:ext cx="414190" cy="414190"/>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6FCF86-3193-4F8F-BE1E-6D3B61003D36}">
      <dsp:nvSpPr>
        <dsp:cNvPr id="0" name=""/>
        <dsp:cNvSpPr/>
      </dsp:nvSpPr>
      <dsp:spPr>
        <a:xfrm>
          <a:off x="869799" y="3768900"/>
          <a:ext cx="8101054" cy="7530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700" tIns="79700" rIns="79700" bIns="79700" numCol="1" spcCol="1270" anchor="ctr" anchorCtr="0">
          <a:noAutofit/>
        </a:bodyPr>
        <a:lstStyle/>
        <a:p>
          <a:pPr marL="0" lvl="0" indent="0" algn="l" defTabSz="800100">
            <a:lnSpc>
              <a:spcPct val="100000"/>
            </a:lnSpc>
            <a:spcBef>
              <a:spcPct val="0"/>
            </a:spcBef>
            <a:spcAft>
              <a:spcPct val="35000"/>
            </a:spcAft>
            <a:buNone/>
          </a:pPr>
          <a:r>
            <a:rPr lang="en-US" sz="1800" kern="1200" dirty="0"/>
            <a:t>Establish collateral contacts, referrals to other professionals, and community support.</a:t>
          </a:r>
        </a:p>
      </dsp:txBody>
      <dsp:txXfrm>
        <a:off x="869799" y="3768900"/>
        <a:ext cx="8101054" cy="75307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54F0EE-479B-4360-BECF-E2F59CCAF808}">
      <dsp:nvSpPr>
        <dsp:cNvPr id="0" name=""/>
        <dsp:cNvSpPr/>
      </dsp:nvSpPr>
      <dsp:spPr>
        <a:xfrm>
          <a:off x="0" y="43731"/>
          <a:ext cx="6085857" cy="19655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The goal of stage two is to process and desensitize traumatic material.</a:t>
          </a:r>
        </a:p>
      </dsp:txBody>
      <dsp:txXfrm>
        <a:off x="95953" y="139684"/>
        <a:ext cx="5893951" cy="1773693"/>
      </dsp:txXfrm>
    </dsp:sp>
    <dsp:sp modelId="{72340CD3-560E-43E2-BB2A-4F62D11010BC}">
      <dsp:nvSpPr>
        <dsp:cNvPr id="0" name=""/>
        <dsp:cNvSpPr/>
      </dsp:nvSpPr>
      <dsp:spPr>
        <a:xfrm>
          <a:off x="0" y="2110131"/>
          <a:ext cx="6085857" cy="19655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But what does it mean to “process”?</a:t>
          </a:r>
        </a:p>
      </dsp:txBody>
      <dsp:txXfrm>
        <a:off x="95953" y="2206084"/>
        <a:ext cx="5893951" cy="1773693"/>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A50702-3C68-4B14-B819-72B57D27F9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F0F4880-E690-44D0-8356-A9E7BDBAB0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E6205E-B305-4B90-9534-3C5E99A0275E}" type="datetimeFigureOut">
              <a:rPr lang="en-US" smtClean="0"/>
              <a:t>6/13/2026</a:t>
            </a:fld>
            <a:endParaRPr lang="en-US" dirty="0"/>
          </a:p>
        </p:txBody>
      </p:sp>
      <p:sp>
        <p:nvSpPr>
          <p:cNvPr id="4" name="Footer Placeholder 3">
            <a:extLst>
              <a:ext uri="{FF2B5EF4-FFF2-40B4-BE49-F238E27FC236}">
                <a16:creationId xmlns:a16="http://schemas.microsoft.com/office/drawing/2014/main" id="{26B4ACF6-39FD-4B08-A7D5-5BFDC37B462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F7C9FD2-2C57-4DE7-8EA4-86DEE80B988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AC623C-86E0-4A85-83FB-F4A716956FD4}" type="slidenum">
              <a:rPr lang="en-US" smtClean="0"/>
              <a:t>‹#›</a:t>
            </a:fld>
            <a:endParaRPr lang="en-US" dirty="0"/>
          </a:p>
        </p:txBody>
      </p:sp>
    </p:spTree>
    <p:extLst>
      <p:ext uri="{BB962C8B-B14F-4D97-AF65-F5344CB8AC3E}">
        <p14:creationId xmlns:p14="http://schemas.microsoft.com/office/powerpoint/2010/main" val="1693955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722F1-E430-42A1-A473-1759336AECCE}" type="datetimeFigureOut">
              <a:rPr lang="en-US" smtClean="0"/>
              <a:t>6/13/2026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7D7554-D10C-4E29-B8E6-BB7111FA614F}" type="slidenum">
              <a:rPr lang="en-US" smtClean="0"/>
              <a:t>‹#›</a:t>
            </a:fld>
            <a:endParaRPr lang="en-US" dirty="0"/>
          </a:p>
        </p:txBody>
      </p:sp>
    </p:spTree>
    <p:extLst>
      <p:ext uri="{BB962C8B-B14F-4D97-AF65-F5344CB8AC3E}">
        <p14:creationId xmlns:p14="http://schemas.microsoft.com/office/powerpoint/2010/main" val="3517347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5" y="690511"/>
            <a:ext cx="5185821" cy="5253089"/>
          </a:xfrm>
        </p:spPr>
        <p:txBody>
          <a:bodyPr anchor="b">
            <a:normAutofit/>
          </a:bodyPr>
          <a:lstStyle>
            <a:lvl1pPr>
              <a:defRPr sz="6000">
                <a:solidFill>
                  <a:schemeClr val="bg1"/>
                </a:solidFill>
              </a:defRPr>
            </a:lvl1pPr>
          </a:lstStyle>
          <a:p>
            <a:r>
              <a:rPr lang="en-US" dirty="0"/>
              <a:t>Click to add title</a:t>
            </a:r>
          </a:p>
        </p:txBody>
      </p:sp>
    </p:spTree>
    <p:extLst>
      <p:ext uri="{BB962C8B-B14F-4D97-AF65-F5344CB8AC3E}">
        <p14:creationId xmlns:p14="http://schemas.microsoft.com/office/powerpoint/2010/main" val="1784555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55583" y="737115"/>
            <a:ext cx="4640418" cy="5407091"/>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6388461" y="737115"/>
            <a:ext cx="4449712" cy="5407091"/>
          </a:xfrm>
        </p:spPr>
        <p:txBody>
          <a:bodyPr lIns="0" tIns="0" rIns="0" bIns="0" anchor="ctr">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0"/>
              </a:spcBef>
              <a:spcAft>
                <a:spcPts val="1200"/>
              </a:spcAft>
              <a:buFont typeface="Arial" panose="020B0604020202020204" pitchFamily="34" charset="0"/>
              <a:buChar char="•"/>
              <a:defRPr sz="2000"/>
            </a:lvl2pPr>
            <a:lvl3pPr marL="1143000" indent="-228600">
              <a:spcBef>
                <a:spcPts val="0"/>
              </a:spcBef>
              <a:spcAft>
                <a:spcPts val="1200"/>
              </a:spcAft>
              <a:buFont typeface="Arial" panose="020B0604020202020204" pitchFamily="34" charset="0"/>
              <a:buChar char="•"/>
              <a:defRPr sz="2000"/>
            </a:lvl3pPr>
            <a:lvl4pPr marL="1600200" indent="-228600">
              <a:spcBef>
                <a:spcPts val="0"/>
              </a:spcBef>
              <a:spcAft>
                <a:spcPts val="1200"/>
              </a:spcAft>
              <a:buFont typeface="Arial" panose="020B0604020202020204" pitchFamily="34" charset="0"/>
              <a:buChar char="•"/>
              <a:defRPr sz="2000"/>
            </a:lvl4pPr>
            <a:lvl5pPr marL="2057400" indent="-2286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4E9F5D75-1D8F-F695-81F8-4A6D0C678215}"/>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327724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1278294"/>
            <a:ext cx="5000318" cy="4904141"/>
          </a:xfrm>
        </p:spPr>
        <p:txBody>
          <a:bodyPr anchor="b">
            <a:norm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6642169" y="-1"/>
            <a:ext cx="4635426" cy="6857999"/>
          </a:xfrm>
        </p:spPr>
        <p:txBody>
          <a:bodyPr>
            <a:normAutofit/>
          </a:bodyPr>
          <a:lstStyle>
            <a:lvl1pPr marL="0" indent="0" algn="ctr">
              <a:buNone/>
              <a:defRPr sz="2000"/>
            </a:lvl1pPr>
          </a:lstStyle>
          <a:p>
            <a:r>
              <a:rPr lang="en-US"/>
              <a:t>Click icon to add picture</a:t>
            </a:r>
            <a:endParaRPr lang="en-US" dirty="0"/>
          </a:p>
        </p:txBody>
      </p:sp>
      <p:sp>
        <p:nvSpPr>
          <p:cNvPr id="6" name="Rectangle 5">
            <a:extLst>
              <a:ext uri="{FF2B5EF4-FFF2-40B4-BE49-F238E27FC236}">
                <a16:creationId xmlns:a16="http://schemas.microsoft.com/office/drawing/2014/main" id="{49C76C37-CBD2-36CF-1413-53DD1CB4A545}"/>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9029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ubtitl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3508311"/>
            <a:ext cx="9923770" cy="1438762"/>
          </a:xfrm>
        </p:spPr>
        <p:txBody>
          <a:bodyPr anchor="b">
            <a:norm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915600" y="0"/>
            <a:ext cx="10361995" cy="3429000"/>
          </a:xfrm>
        </p:spPr>
        <p:txBody>
          <a:bodyPr>
            <a:normAutofit/>
          </a:bodyPr>
          <a:lstStyle>
            <a:lvl1pPr marL="0" indent="0" algn="ctr">
              <a:buNone/>
              <a:defRPr sz="2000"/>
            </a:lvl1pPr>
          </a:lstStyle>
          <a:p>
            <a:r>
              <a:rPr lang="en-US"/>
              <a:t>Click icon to add picture</a:t>
            </a:r>
            <a:endParaRPr lang="en-US" dirty="0"/>
          </a:p>
        </p:txBody>
      </p:sp>
      <p:sp>
        <p:nvSpPr>
          <p:cNvPr id="6" name="Rectangle 5">
            <a:extLst>
              <a:ext uri="{FF2B5EF4-FFF2-40B4-BE49-F238E27FC236}">
                <a16:creationId xmlns:a16="http://schemas.microsoft.com/office/drawing/2014/main" id="{49C76C37-CBD2-36CF-1413-53DD1CB4A545}"/>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12">
            <a:extLst>
              <a:ext uri="{FF2B5EF4-FFF2-40B4-BE49-F238E27FC236}">
                <a16:creationId xmlns:a16="http://schemas.microsoft.com/office/drawing/2014/main" id="{D179113D-0374-3934-841E-56AD5AFCF977}"/>
              </a:ext>
            </a:extLst>
          </p:cNvPr>
          <p:cNvSpPr>
            <a:spLocks noGrp="1"/>
          </p:cNvSpPr>
          <p:nvPr>
            <p:ph type="body" sz="quarter" idx="12" hasCustomPrompt="1"/>
          </p:nvPr>
        </p:nvSpPr>
        <p:spPr>
          <a:xfrm>
            <a:off x="1353828" y="5228488"/>
            <a:ext cx="9923770" cy="1368256"/>
          </a:xfrm>
          <a:prstGeom prst="rect">
            <a:avLst/>
          </a:prstGeom>
        </p:spPr>
        <p:txBody>
          <a:bodyPr anchor="t">
            <a:normAutofit/>
          </a:bodyPr>
          <a:lstStyle>
            <a:lvl1pPr marL="0" indent="0" algn="l">
              <a:lnSpc>
                <a:spcPct val="80000"/>
              </a:lnSpc>
              <a:spcBef>
                <a:spcPts val="0"/>
              </a:spcBef>
              <a:buNone/>
              <a:defRPr sz="2000" spc="0" baseline="0">
                <a:solidFill>
                  <a:schemeClr val="tx1"/>
                </a:solidFill>
                <a:latin typeface="+mn-lt"/>
              </a:defRPr>
            </a:lvl1pPr>
          </a:lstStyle>
          <a:p>
            <a:pPr lvl="0"/>
            <a:r>
              <a:rPr lang="en-US" dirty="0"/>
              <a:t>Click to add subtitle</a:t>
            </a:r>
          </a:p>
        </p:txBody>
      </p:sp>
    </p:spTree>
    <p:extLst>
      <p:ext uri="{BB962C8B-B14F-4D97-AF65-F5344CB8AC3E}">
        <p14:creationId xmlns:p14="http://schemas.microsoft.com/office/powerpoint/2010/main" val="3227224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5" y="503852"/>
            <a:ext cx="9150675" cy="1427585"/>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50153" y="2108722"/>
            <a:ext cx="8552264" cy="4119463"/>
          </a:xfrm>
        </p:spPr>
        <p:txBody>
          <a:bodyPr lIns="0" tIns="0" rIns="0" bIns="0">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0"/>
              </a:spcBef>
              <a:spcAft>
                <a:spcPts val="1200"/>
              </a:spcAft>
              <a:buFont typeface="Arial" panose="020B0604020202020204" pitchFamily="34" charset="0"/>
              <a:buChar char="•"/>
              <a:defRPr sz="2000"/>
            </a:lvl2pPr>
            <a:lvl3pPr marL="1143000" indent="-228600">
              <a:spcBef>
                <a:spcPts val="0"/>
              </a:spcBef>
              <a:spcAft>
                <a:spcPts val="1200"/>
              </a:spcAft>
              <a:buFont typeface="Arial" panose="020B0604020202020204" pitchFamily="34" charset="0"/>
              <a:buChar char="•"/>
              <a:defRPr sz="2000"/>
            </a:lvl3pPr>
            <a:lvl4pPr marL="1600200" indent="-228600">
              <a:spcBef>
                <a:spcPts val="0"/>
              </a:spcBef>
              <a:spcAft>
                <a:spcPts val="1200"/>
              </a:spcAft>
              <a:buFont typeface="Arial" panose="020B0604020202020204" pitchFamily="34" charset="0"/>
              <a:buChar char="•"/>
              <a:defRPr sz="2000"/>
            </a:lvl4pPr>
            <a:lvl5pPr marL="2057400" indent="-2286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5DABAFC1-3E76-DCE6-3A6D-E0020C5BE864}"/>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1373596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6"/>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07175C5-CB2F-2BAC-3704-54DCD1BF043F}"/>
              </a:ext>
            </a:extLst>
          </p:cNvPr>
          <p:cNvSpPr>
            <a:spLocks noGrp="1"/>
          </p:cNvSpPr>
          <p:nvPr>
            <p:ph type="title" hasCustomPrompt="1"/>
          </p:nvPr>
        </p:nvSpPr>
        <p:spPr>
          <a:xfrm>
            <a:off x="1038031" y="1068169"/>
            <a:ext cx="10115939" cy="2681549"/>
          </a:xfrm>
        </p:spPr>
        <p:txBody>
          <a:bodyPr anchor="b"/>
          <a:lstStyle>
            <a:lvl1pPr algn="ctr">
              <a:defRPr>
                <a:solidFill>
                  <a:schemeClr val="bg1"/>
                </a:solidFill>
              </a:defRPr>
            </a:lvl1pPr>
          </a:lstStyle>
          <a:p>
            <a:r>
              <a:rPr lang="en-US" dirty="0"/>
              <a:t>Click to add title</a:t>
            </a:r>
          </a:p>
        </p:txBody>
      </p:sp>
      <p:sp>
        <p:nvSpPr>
          <p:cNvPr id="5" name="Rectangle 4">
            <a:extLst>
              <a:ext uri="{FF2B5EF4-FFF2-40B4-BE49-F238E27FC236}">
                <a16:creationId xmlns:a16="http://schemas.microsoft.com/office/drawing/2014/main" id="{3901905E-33E7-852F-94E3-8E100B3D1E4A}"/>
              </a:ext>
              <a:ext uri="{C183D7F6-B498-43B3-948B-1728B52AA6E4}">
                <adec:decorative xmlns:adec="http://schemas.microsoft.com/office/drawing/2017/decorative" val="1"/>
              </a:ext>
            </a:extLst>
          </p:cNvPr>
          <p:cNvSpPr/>
          <p:nvPr userDrawn="1"/>
        </p:nvSpPr>
        <p:spPr>
          <a:xfrm>
            <a:off x="914400" y="914400"/>
            <a:ext cx="10363200" cy="50292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B7799F7-CBB1-9649-7D06-F7EEFD4F0183}"/>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1AFC5CA-DB29-4B8C-C004-72E4EC761C3B}"/>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2">
            <a:extLst>
              <a:ext uri="{FF2B5EF4-FFF2-40B4-BE49-F238E27FC236}">
                <a16:creationId xmlns:a16="http://schemas.microsoft.com/office/drawing/2014/main" id="{E3CB2D2A-7172-87CE-D493-DAF52D62EBFC}"/>
              </a:ext>
            </a:extLst>
          </p:cNvPr>
          <p:cNvSpPr>
            <a:spLocks noGrp="1"/>
          </p:cNvSpPr>
          <p:nvPr>
            <p:ph type="body" sz="quarter" idx="12" hasCustomPrompt="1"/>
          </p:nvPr>
        </p:nvSpPr>
        <p:spPr>
          <a:xfrm>
            <a:off x="1038031" y="4027047"/>
            <a:ext cx="10115939" cy="1762783"/>
          </a:xfrm>
          <a:prstGeom prst="rect">
            <a:avLst/>
          </a:prstGeom>
        </p:spPr>
        <p:txBody>
          <a:bodyPr anchor="t">
            <a:normAutofit/>
          </a:bodyPr>
          <a:lstStyle>
            <a:lvl1pPr marL="0" indent="0" algn="ctr">
              <a:lnSpc>
                <a:spcPct val="80000"/>
              </a:lnSpc>
              <a:spcBef>
                <a:spcPts val="0"/>
              </a:spcBef>
              <a:buNone/>
              <a:defRPr sz="2000" spc="0" baseline="0">
                <a:solidFill>
                  <a:schemeClr val="bg1"/>
                </a:solidFill>
                <a:latin typeface="+mn-lt"/>
              </a:defRPr>
            </a:lvl1pPr>
          </a:lstStyle>
          <a:p>
            <a:pPr lvl="0"/>
            <a:r>
              <a:rPr lang="en-US" dirty="0"/>
              <a:t>Click to add subtitle</a:t>
            </a:r>
          </a:p>
        </p:txBody>
      </p:sp>
    </p:spTree>
    <p:extLst>
      <p:ext uri="{BB962C8B-B14F-4D97-AF65-F5344CB8AC3E}">
        <p14:creationId xmlns:p14="http://schemas.microsoft.com/office/powerpoint/2010/main" val="2069536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2 Content ">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68814" y="2057401"/>
            <a:ext cx="4627186"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668185" y="2057401"/>
            <a:ext cx="4609399"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100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1D40DF0B-6602-19D4-3110-4659C28780D5}"/>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561720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2 Content 3">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4" name="Content Placeholder 7">
            <a:extLst>
              <a:ext uri="{FF2B5EF4-FFF2-40B4-BE49-F238E27FC236}">
                <a16:creationId xmlns:a16="http://schemas.microsoft.com/office/drawing/2014/main" id="{C355854D-70C0-E6E1-2A0C-284D00A21AEC}"/>
              </a:ext>
            </a:extLst>
          </p:cNvPr>
          <p:cNvSpPr>
            <a:spLocks noGrp="1"/>
          </p:cNvSpPr>
          <p:nvPr>
            <p:ph sz="quarter" idx="12" hasCustomPrompt="1"/>
          </p:nvPr>
        </p:nvSpPr>
        <p:spPr>
          <a:xfrm>
            <a:off x="1468815" y="2057401"/>
            <a:ext cx="3068678" cy="4119463"/>
          </a:xfrm>
        </p:spPr>
        <p:txBody>
          <a:bodyPr lIns="0">
            <a:normAutofit/>
          </a:bodyPr>
          <a:lstStyle>
            <a:lvl1pPr marL="320040" indent="-320040">
              <a:lnSpc>
                <a:spcPct val="100000"/>
              </a:lnSpc>
              <a:spcBef>
                <a:spcPts val="0"/>
              </a:spcBef>
              <a:spcAft>
                <a:spcPts val="1200"/>
              </a:spcAft>
              <a:buFont typeface="+mj-lt"/>
              <a:buAutoNum type="arabicPeriod"/>
              <a:defRPr sz="2000"/>
            </a:lvl1pPr>
            <a:lvl2pPr marL="457200" indent="-320040">
              <a:lnSpc>
                <a:spcPct val="100000"/>
              </a:lnSpc>
              <a:spcBef>
                <a:spcPts val="1000"/>
              </a:spcBef>
              <a:spcAft>
                <a:spcPts val="1200"/>
              </a:spcAft>
              <a:buFont typeface="+mj-lt"/>
              <a:buAutoNum type="alphaLcPeriod"/>
              <a:defRPr sz="2000"/>
            </a:lvl2pPr>
            <a:lvl3pPr marL="914400" indent="-320040">
              <a:spcBef>
                <a:spcPts val="1000"/>
              </a:spcBef>
              <a:spcAft>
                <a:spcPts val="1200"/>
              </a:spcAft>
              <a:buFont typeface="+mj-lt"/>
              <a:buAutoNum type="arabicParenR"/>
              <a:defRPr sz="2000"/>
            </a:lvl3pPr>
            <a:lvl4pPr marL="1371600" indent="-320040">
              <a:spcBef>
                <a:spcPts val="1000"/>
              </a:spcBef>
              <a:spcAft>
                <a:spcPts val="1200"/>
              </a:spcAft>
              <a:buFont typeface="+mj-lt"/>
              <a:buAutoNum type="alphaLcParenR"/>
              <a:defRPr sz="2000"/>
            </a:lvl4pPr>
            <a:lvl5pPr marL="1828800" indent="-320040">
              <a:spcBef>
                <a:spcPts val="1000"/>
              </a:spcBef>
              <a:spcAft>
                <a:spcPts val="1200"/>
              </a:spcAft>
              <a:buFont typeface="+mj-lt"/>
              <a:buAutoNum type="romanLcPeriod"/>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5191727" y="2057401"/>
            <a:ext cx="6085857"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100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D7B331F9-6D4A-5020-969F-E961AF374E19}"/>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514237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icture and Content">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8" name="Picture Placeholder 7">
            <a:extLst>
              <a:ext uri="{FF2B5EF4-FFF2-40B4-BE49-F238E27FC236}">
                <a16:creationId xmlns:a16="http://schemas.microsoft.com/office/drawing/2014/main" id="{357912CB-B8F8-1E65-094F-AD3220E6C79C}"/>
              </a:ext>
            </a:extLst>
          </p:cNvPr>
          <p:cNvSpPr>
            <a:spLocks noGrp="1"/>
          </p:cNvSpPr>
          <p:nvPr>
            <p:ph type="pic" sz="quarter" idx="12"/>
          </p:nvPr>
        </p:nvSpPr>
        <p:spPr>
          <a:xfrm>
            <a:off x="1503363" y="2061969"/>
            <a:ext cx="4592637" cy="4805362"/>
          </a:xfrm>
        </p:spPr>
        <p:txBody>
          <a:bodyPr>
            <a:normAutofit/>
          </a:bodyPr>
          <a:lstStyle>
            <a:lvl1pPr marL="0" indent="0" algn="ctr">
              <a:buNone/>
              <a:defRPr sz="2000"/>
            </a:lvl1pPr>
          </a:lstStyle>
          <a:p>
            <a:r>
              <a:rPr lang="en-US"/>
              <a:t>Click icon to add picture</a:t>
            </a:r>
            <a:endParaRPr lang="en-US" dirty="0"/>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787262" y="2052736"/>
            <a:ext cx="4490320" cy="4800598"/>
          </a:xfrm>
        </p:spPr>
        <p:txBody>
          <a:bodyPr lIns="0">
            <a:normAutofit/>
          </a:bodyPr>
          <a:lstStyle>
            <a:lvl1pPr marL="0" indent="0">
              <a:lnSpc>
                <a:spcPct val="100000"/>
              </a:lnSpc>
              <a:spcBef>
                <a:spcPts val="1000"/>
              </a:spcBef>
              <a:spcAft>
                <a:spcPts val="1200"/>
              </a:spcAft>
              <a:buNone/>
              <a:defRPr sz="2000"/>
            </a:lvl1pPr>
            <a:lvl2pPr marL="800100" indent="-342900">
              <a:lnSpc>
                <a:spcPct val="100000"/>
              </a:lnSpc>
              <a:spcBef>
                <a:spcPts val="1000"/>
              </a:spcBef>
              <a:spcAft>
                <a:spcPts val="1200"/>
              </a:spcAft>
              <a:buFont typeface="Arial" panose="020B0604020202020204" pitchFamily="34" charset="0"/>
              <a:buChar char="•"/>
              <a:defRPr sz="2000"/>
            </a:lvl2pPr>
            <a:lvl3pPr marL="1257300" indent="-342900">
              <a:spcBef>
                <a:spcPts val="1000"/>
              </a:spcBef>
              <a:spcAft>
                <a:spcPts val="1200"/>
              </a:spcAft>
              <a:buFont typeface="Arial" panose="020B0604020202020204" pitchFamily="34" charset="0"/>
              <a:buChar char="•"/>
              <a:defRPr sz="2000"/>
            </a:lvl3pPr>
            <a:lvl4pPr marL="1714500" indent="-342900">
              <a:spcBef>
                <a:spcPts val="1000"/>
              </a:spcBef>
              <a:spcAft>
                <a:spcPts val="1200"/>
              </a:spcAft>
              <a:buFont typeface="Arial" panose="020B0604020202020204" pitchFamily="34" charset="0"/>
              <a:buChar char="•"/>
              <a:defRPr sz="2000"/>
            </a:lvl4pPr>
            <a:lvl5pPr marL="2171700" indent="-3429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8809D86D-3DDE-CA24-4CAA-DF6944B9BCBB}"/>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6107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1468814" y="2057400"/>
            <a:ext cx="3091027" cy="3867538"/>
          </a:xfrm>
        </p:spPr>
        <p:txBody>
          <a:bodyPr lIns="0">
            <a:normAutofit/>
          </a:bodyPr>
          <a:lstStyle>
            <a:lvl1pPr marL="0" indent="0">
              <a:lnSpc>
                <a:spcPct val="100000"/>
              </a:lnSpc>
              <a:spcBef>
                <a:spcPts val="0"/>
              </a:spcBef>
              <a:spcAft>
                <a:spcPts val="1200"/>
              </a:spcAft>
              <a:buNone/>
              <a:defRPr sz="2000"/>
            </a:lvl1pPr>
            <a:lvl2pPr marL="800100" indent="-342900">
              <a:lnSpc>
                <a:spcPct val="100000"/>
              </a:lnSpc>
              <a:spcBef>
                <a:spcPts val="0"/>
              </a:spcBef>
              <a:spcAft>
                <a:spcPts val="1200"/>
              </a:spcAft>
              <a:buFont typeface="Arial" panose="020B0604020202020204" pitchFamily="34" charset="0"/>
              <a:buChar char="•"/>
              <a:defRPr sz="2000"/>
            </a:lvl2pPr>
            <a:lvl3pPr marL="1257300" indent="-342900">
              <a:spcBef>
                <a:spcPts val="0"/>
              </a:spcBef>
              <a:spcAft>
                <a:spcPts val="1200"/>
              </a:spcAft>
              <a:buFont typeface="Arial" panose="020B0604020202020204" pitchFamily="34" charset="0"/>
              <a:buChar char="•"/>
              <a:defRPr sz="2000"/>
            </a:lvl3pPr>
            <a:lvl4pPr marL="1714500" indent="-342900">
              <a:spcBef>
                <a:spcPts val="0"/>
              </a:spcBef>
              <a:spcAft>
                <a:spcPts val="1200"/>
              </a:spcAft>
              <a:buFont typeface="Arial" panose="020B0604020202020204" pitchFamily="34" charset="0"/>
              <a:buChar char="•"/>
              <a:defRPr sz="2000"/>
            </a:lvl4pPr>
            <a:lvl5pPr marL="2171700" indent="-3429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able Placeholder 13">
            <a:extLst>
              <a:ext uri="{FF2B5EF4-FFF2-40B4-BE49-F238E27FC236}">
                <a16:creationId xmlns:a16="http://schemas.microsoft.com/office/drawing/2014/main" id="{EA708189-1532-1BDD-104F-4D8556146CEE}"/>
              </a:ext>
            </a:extLst>
          </p:cNvPr>
          <p:cNvSpPr>
            <a:spLocks noGrp="1"/>
          </p:cNvSpPr>
          <p:nvPr>
            <p:ph type="tbl" sz="quarter" idx="12"/>
          </p:nvPr>
        </p:nvSpPr>
        <p:spPr>
          <a:xfrm>
            <a:off x="5097463" y="2051976"/>
            <a:ext cx="6180137" cy="3867538"/>
          </a:xfrm>
        </p:spPr>
        <p:txBody>
          <a:bodyPr>
            <a:normAutofit/>
          </a:bodyPr>
          <a:lstStyle>
            <a:lvl1pPr>
              <a:defRPr sz="2000"/>
            </a:lvl1pPr>
          </a:lstStyle>
          <a:p>
            <a:r>
              <a:rPr lang="en-US"/>
              <a:t>Click icon to add table</a:t>
            </a:r>
            <a:endParaRPr lang="en-US" dirty="0"/>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6E0EC71B-95A1-C740-6B1F-F8DF02E2D164}"/>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3409299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2 Content 2">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8" name="Content Placeholder 7">
            <a:extLst>
              <a:ext uri="{FF2B5EF4-FFF2-40B4-BE49-F238E27FC236}">
                <a16:creationId xmlns:a16="http://schemas.microsoft.com/office/drawing/2014/main" id="{8B0AB10A-3CAB-D4C0-3CB1-401461802BD3}"/>
              </a:ext>
            </a:extLst>
          </p:cNvPr>
          <p:cNvSpPr>
            <a:spLocks noGrp="1"/>
          </p:cNvSpPr>
          <p:nvPr>
            <p:ph sz="quarter" idx="10" hasCustomPrompt="1"/>
          </p:nvPr>
        </p:nvSpPr>
        <p:spPr>
          <a:xfrm>
            <a:off x="1468814" y="2066731"/>
            <a:ext cx="6452876" cy="3867538"/>
          </a:xfrm>
        </p:spPr>
        <p:txBody>
          <a:bodyPr lIns="0">
            <a:normAutofit/>
          </a:bodyPr>
          <a:lstStyle>
            <a:lvl1pPr>
              <a:lnSpc>
                <a:spcPct val="100000"/>
              </a:lnSpc>
              <a:spcAft>
                <a:spcPts val="600"/>
              </a:spcAft>
              <a:defRPr sz="2000"/>
            </a:lvl1pPr>
            <a:lvl2pPr>
              <a:lnSpc>
                <a:spcPct val="100000"/>
              </a:lnSpc>
              <a:spcAft>
                <a:spcPts val="600"/>
              </a:spcAft>
              <a:defRPr sz="2000"/>
            </a:lvl2pPr>
            <a:lvl3pPr>
              <a:lnSpc>
                <a:spcPct val="100000"/>
              </a:lnSpc>
              <a:spcBef>
                <a:spcPts val="1000"/>
              </a:spcBef>
              <a:spcAft>
                <a:spcPts val="600"/>
              </a:spcAft>
              <a:defRPr sz="2000"/>
            </a:lvl3pPr>
            <a:lvl4pPr>
              <a:lnSpc>
                <a:spcPct val="100000"/>
              </a:lnSpc>
              <a:spcAft>
                <a:spcPts val="1200"/>
              </a:spcAft>
              <a:defRPr sz="2000"/>
            </a:lvl4pPr>
            <a:lvl5pP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7">
            <a:extLst>
              <a:ext uri="{FF2B5EF4-FFF2-40B4-BE49-F238E27FC236}">
                <a16:creationId xmlns:a16="http://schemas.microsoft.com/office/drawing/2014/main" id="{7DBA8ADB-B20F-8404-46AB-AF67E25C7C75}"/>
              </a:ext>
            </a:extLst>
          </p:cNvPr>
          <p:cNvSpPr>
            <a:spLocks noGrp="1"/>
          </p:cNvSpPr>
          <p:nvPr>
            <p:ph sz="quarter" idx="11" hasCustomPrompt="1"/>
          </p:nvPr>
        </p:nvSpPr>
        <p:spPr>
          <a:xfrm>
            <a:off x="8169196" y="2066731"/>
            <a:ext cx="3108391" cy="3867538"/>
          </a:xfrm>
        </p:spPr>
        <p:txBody>
          <a:bodyPr lIns="0">
            <a:normAutofit/>
          </a:bodyPr>
          <a:lstStyle>
            <a:lvl1pPr marL="0" indent="0">
              <a:lnSpc>
                <a:spcPct val="100000"/>
              </a:lnSpc>
              <a:spcAft>
                <a:spcPts val="600"/>
              </a:spcAft>
              <a:buNone/>
              <a:defRPr sz="2000"/>
            </a:lvl1pPr>
            <a:lvl2pPr marL="800100" indent="-342900">
              <a:lnSpc>
                <a:spcPct val="100000"/>
              </a:lnSpc>
              <a:spcAft>
                <a:spcPts val="600"/>
              </a:spcAft>
              <a:buFont typeface="Arial" panose="020B0604020202020204" pitchFamily="34" charset="0"/>
              <a:buChar char="•"/>
              <a:defRPr sz="2000"/>
            </a:lvl2pPr>
            <a:lvl3pPr marL="1257300" indent="-342900">
              <a:buFont typeface="Arial" panose="020B0604020202020204" pitchFamily="34" charset="0"/>
              <a:buChar char="•"/>
              <a:defRPr sz="2000"/>
            </a:lvl3pPr>
            <a:lvl4pPr marL="1714500" indent="-342900">
              <a:buFont typeface="Arial" panose="020B0604020202020204" pitchFamily="34" charset="0"/>
              <a:buChar char="•"/>
              <a:defRPr sz="2000"/>
            </a:lvl4pPr>
            <a:lvl5pPr marL="2171700" indent="-342900">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8814D5F7-E70A-5F97-5C8F-95B9E1B6D492}"/>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852814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9" name="Table Placeholder 8">
            <a:extLst>
              <a:ext uri="{FF2B5EF4-FFF2-40B4-BE49-F238E27FC236}">
                <a16:creationId xmlns:a16="http://schemas.microsoft.com/office/drawing/2014/main" id="{CB43608F-0A38-CF4A-4B3B-F1212E786FDE}"/>
              </a:ext>
            </a:extLst>
          </p:cNvPr>
          <p:cNvSpPr>
            <a:spLocks noGrp="1"/>
          </p:cNvSpPr>
          <p:nvPr>
            <p:ph type="tbl" sz="quarter" idx="10"/>
          </p:nvPr>
        </p:nvSpPr>
        <p:spPr>
          <a:xfrm>
            <a:off x="1487488" y="2057400"/>
            <a:ext cx="9790112" cy="3886200"/>
          </a:xfrm>
        </p:spPr>
        <p:txBody>
          <a:bodyPr>
            <a:normAutofit/>
          </a:bodyPr>
          <a:lstStyle>
            <a:lvl1pPr>
              <a:defRPr sz="2400"/>
            </a:lvl1pPr>
          </a:lstStyle>
          <a:p>
            <a:r>
              <a:rPr lang="en-US"/>
              <a:t>Click icon to add table</a:t>
            </a:r>
            <a:endParaRPr lang="en-US" dirty="0"/>
          </a:p>
        </p:txBody>
      </p:sp>
      <p:sp>
        <p:nvSpPr>
          <p:cNvPr id="2" name="Slide Number Placeholder 5">
            <a:extLst>
              <a:ext uri="{FF2B5EF4-FFF2-40B4-BE49-F238E27FC236}">
                <a16:creationId xmlns:a16="http://schemas.microsoft.com/office/drawing/2014/main" id="{05DA3688-07D1-82D9-6818-C95E9A69C2F1}"/>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691357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4" y="690511"/>
            <a:ext cx="4964671" cy="5253089"/>
          </a:xfrm>
        </p:spPr>
        <p:txBody>
          <a:bodyPr anchor="b">
            <a:normAutofit/>
          </a:bodyPr>
          <a:lstStyle>
            <a:lvl1pPr>
              <a:defRPr sz="6000">
                <a:solidFill>
                  <a:schemeClr val="bg1"/>
                </a:solidFill>
              </a:defRPr>
            </a:lvl1pPr>
          </a:lstStyle>
          <a:p>
            <a:r>
              <a:rPr lang="en-US" dirty="0"/>
              <a:t>Click to add title</a:t>
            </a:r>
          </a:p>
        </p:txBody>
      </p:sp>
      <p:sp>
        <p:nvSpPr>
          <p:cNvPr id="10" name="Content Placeholder 9">
            <a:extLst>
              <a:ext uri="{FF2B5EF4-FFF2-40B4-BE49-F238E27FC236}">
                <a16:creationId xmlns:a16="http://schemas.microsoft.com/office/drawing/2014/main" id="{AD608249-3D60-D3B2-68C5-778D0EA18F2D}"/>
              </a:ext>
            </a:extLst>
          </p:cNvPr>
          <p:cNvSpPr>
            <a:spLocks noGrp="1"/>
          </p:cNvSpPr>
          <p:nvPr>
            <p:ph sz="quarter" idx="10" hasCustomPrompt="1"/>
          </p:nvPr>
        </p:nvSpPr>
        <p:spPr>
          <a:xfrm>
            <a:off x="6282286" y="690465"/>
            <a:ext cx="4784372" cy="5253089"/>
          </a:xfrm>
        </p:spPr>
        <p:txBody>
          <a:bodyPr anchor="ctr">
            <a:normAutofit/>
          </a:bodyPr>
          <a:lstStyle>
            <a:lvl1pPr marL="0" indent="0">
              <a:lnSpc>
                <a:spcPct val="100000"/>
              </a:lnSpc>
              <a:spcBef>
                <a:spcPts val="0"/>
              </a:spcBef>
              <a:spcAft>
                <a:spcPts val="1200"/>
              </a:spcAft>
              <a:buNone/>
              <a:defRPr sz="2000">
                <a:solidFill>
                  <a:schemeClr val="bg1"/>
                </a:solidFill>
              </a:defRPr>
            </a:lvl1pPr>
            <a:lvl2pPr marL="742950" indent="-285750">
              <a:lnSpc>
                <a:spcPct val="100000"/>
              </a:lnSpc>
              <a:spcBef>
                <a:spcPts val="0"/>
              </a:spcBef>
              <a:spcAft>
                <a:spcPts val="1200"/>
              </a:spcAft>
              <a:buFont typeface="Arial" panose="020B0604020202020204" pitchFamily="34" charset="0"/>
              <a:buChar char="•"/>
              <a:defRPr sz="1800">
                <a:solidFill>
                  <a:schemeClr val="bg1"/>
                </a:solidFill>
              </a:defRPr>
            </a:lvl2pPr>
            <a:lvl3pPr marL="1200150" indent="-285750">
              <a:lnSpc>
                <a:spcPct val="100000"/>
              </a:lnSpc>
              <a:spcBef>
                <a:spcPts val="0"/>
              </a:spcBef>
              <a:spcAft>
                <a:spcPts val="1200"/>
              </a:spcAft>
              <a:buFont typeface="Arial" panose="020B0604020202020204" pitchFamily="34" charset="0"/>
              <a:buChar char="•"/>
              <a:defRPr sz="1600">
                <a:solidFill>
                  <a:schemeClr val="bg1"/>
                </a:solidFill>
              </a:defRPr>
            </a:lvl3pPr>
            <a:lvl4pPr marL="1657350" indent="-285750">
              <a:lnSpc>
                <a:spcPct val="100000"/>
              </a:lnSpc>
              <a:spcBef>
                <a:spcPts val="0"/>
              </a:spcBef>
              <a:spcAft>
                <a:spcPts val="1200"/>
              </a:spcAft>
              <a:buFont typeface="Arial" panose="020B0604020202020204" pitchFamily="34" charset="0"/>
              <a:buChar char="•"/>
              <a:defRPr sz="1400">
                <a:solidFill>
                  <a:schemeClr val="bg1"/>
                </a:solidFill>
              </a:defRPr>
            </a:lvl4pPr>
            <a:lvl5pPr marL="2114550" indent="-285750">
              <a:lnSpc>
                <a:spcPct val="100000"/>
              </a:lnSpc>
              <a:spcBef>
                <a:spcPts val="0"/>
              </a:spcBef>
              <a:spcAft>
                <a:spcPts val="1200"/>
              </a:spcAft>
              <a:buFont typeface="Arial" panose="020B0604020202020204" pitchFamily="34" charset="0"/>
              <a:buChar char="•"/>
              <a:defRPr sz="14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374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99B4FF-8E3C-4D6B-BCFF-5DB616BCCF68}" type="datetimeFigureOut">
              <a:rPr lang="en-US" smtClean="0"/>
              <a:t>6/13/2026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8497E0-A968-47B6-BC5B-2687C3CBD4B5}" type="slidenum">
              <a:rPr lang="en-US" smtClean="0"/>
              <a:t>‹#›</a:t>
            </a:fld>
            <a:endParaRPr lang="en-US"/>
          </a:p>
        </p:txBody>
      </p:sp>
    </p:spTree>
    <p:extLst>
      <p:ext uri="{BB962C8B-B14F-4D97-AF65-F5344CB8AC3E}">
        <p14:creationId xmlns:p14="http://schemas.microsoft.com/office/powerpoint/2010/main" val="2109037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08FB40-65B1-45F6-8487-391CFEF85D1E}" type="datetimeFigureOut">
              <a:rPr lang="en-US" smtClean="0"/>
              <a:t>6/13/2026</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12"/>
          </p:nvPr>
        </p:nvSpPr>
        <p:spPr/>
        <p:txBody>
          <a:bodyPr/>
          <a:lstStyle/>
          <a:p>
            <a:fld id="{DB2688A8-C0FA-437C-BEC4-D70FAAFBB0B4}" type="slidenum">
              <a:rPr lang="en-US" smtClean="0"/>
              <a:t>‹#›</a:t>
            </a:fld>
            <a:endParaRPr lang="en-US"/>
          </a:p>
        </p:txBody>
      </p:sp>
    </p:spTree>
    <p:extLst>
      <p:ext uri="{BB962C8B-B14F-4D97-AF65-F5344CB8AC3E}">
        <p14:creationId xmlns:p14="http://schemas.microsoft.com/office/powerpoint/2010/main" val="1124244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82F216-62F1-7E0B-63FD-51C27CDAA1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61F31D-B959-2AD8-9208-FF08B574DB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32C8C7-5C6C-400B-AEC0-4D8178161B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b="0" cap="all" spc="150" baseline="0">
                <a:solidFill>
                  <a:schemeClr val="bg2">
                    <a:lumMod val="50000"/>
                  </a:schemeClr>
                </a:solidFill>
                <a:latin typeface="Univers Light" panose="020B0403020202020204" pitchFamily="34" charset="0"/>
              </a:defRPr>
            </a:lvl1pPr>
          </a:lstStyle>
          <a:p>
            <a:endParaRPr lang="en-US" dirty="0"/>
          </a:p>
        </p:txBody>
      </p:sp>
      <p:sp>
        <p:nvSpPr>
          <p:cNvPr id="5" name="Footer Placeholder 4">
            <a:extLst>
              <a:ext uri="{FF2B5EF4-FFF2-40B4-BE49-F238E27FC236}">
                <a16:creationId xmlns:a16="http://schemas.microsoft.com/office/drawing/2014/main" id="{4B7105D6-7B52-4B7D-9473-BCD571A93A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b="0" cap="all" spc="150" baseline="0">
                <a:solidFill>
                  <a:schemeClr val="bg2">
                    <a:lumMod val="50000"/>
                  </a:schemeClr>
                </a:solidFill>
                <a:latin typeface="Univers Light" panose="020B0403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B13EAA0A-7090-4FA3-AD1C-CD4570404021}"/>
              </a:ext>
            </a:extLst>
          </p:cNvPr>
          <p:cNvSpPr>
            <a:spLocks noGrp="1"/>
          </p:cNvSpPr>
          <p:nvPr>
            <p:ph type="sldNum" sz="quarter" idx="4"/>
          </p:nvPr>
        </p:nvSpPr>
        <p:spPr>
          <a:xfrm>
            <a:off x="412136" y="5943601"/>
            <a:ext cx="968983" cy="651912"/>
          </a:xfrm>
          <a:prstGeom prst="rect">
            <a:avLst/>
          </a:prstGeom>
        </p:spPr>
        <p:txBody>
          <a:bodyPr vert="horz" lIns="91440" tIns="45720" rIns="91440" bIns="45720" rtlCol="0" anchor="ctr"/>
          <a:lstStyle>
            <a:lvl1pPr algn="ctr">
              <a:defRPr sz="1200" b="1" spc="150" baseline="0">
                <a:solidFill>
                  <a:schemeClr val="tx1"/>
                </a:solidFill>
                <a:latin typeface="+mn-lt"/>
              </a:defRPr>
            </a:lvl1p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737433849"/>
      </p:ext>
    </p:extLst>
  </p:cSld>
  <p:clrMap bg1="lt1" tx1="dk1" bg2="lt2" tx2="dk2" accent1="accent1" accent2="accent2" accent3="accent3" accent4="accent4" accent5="accent5" accent6="accent6" hlink="hlink" folHlink="folHlink"/>
  <p:sldLayoutIdLst>
    <p:sldLayoutId id="2147483694" r:id="rId1"/>
    <p:sldLayoutId id="2147483693" r:id="rId2"/>
    <p:sldLayoutId id="2147483692" r:id="rId3"/>
    <p:sldLayoutId id="2147483691" r:id="rId4"/>
    <p:sldLayoutId id="2147483690" r:id="rId5"/>
    <p:sldLayoutId id="2147483689" r:id="rId6"/>
    <p:sldLayoutId id="2147483688" r:id="rId7"/>
    <p:sldLayoutId id="2147483687" r:id="rId8"/>
    <p:sldLayoutId id="2147483686" r:id="rId9"/>
    <p:sldLayoutId id="2147483685" r:id="rId10"/>
    <p:sldLayoutId id="2147483684" r:id="rId11"/>
    <p:sldLayoutId id="2147483682" r:id="rId12"/>
    <p:sldLayoutId id="2147483681" r:id="rId13"/>
    <p:sldLayoutId id="2147483695" r:id="rId14"/>
    <p:sldLayoutId id="2147483696"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g"/><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0.jpg"/><Relationship Id="rId1" Type="http://schemas.openxmlformats.org/officeDocument/2006/relationships/slideLayout" Target="../slideLayouts/slideLayout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video" Target="https://www.youtube.com/embed/qfwei0pOLVs?feature=oembed" TargetMode="External"/></Relationships>
</file>

<file path=ppt/slides/_rels/slide45.xml.rels><?xml version="1.0" encoding="UTF-8" standalone="yes"?>
<Relationships xmlns="http://schemas.openxmlformats.org/package/2006/relationships"><Relationship Id="rId2" Type="http://schemas.openxmlformats.org/officeDocument/2006/relationships/hyperlink" Target="http://www.self-compassion.org/" TargetMode="Externa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video" Target="https://www.youtube.com/embed/A4QuKwfv6Wk?feature=oembed"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3.jpg"/><Relationship Id="rId1" Type="http://schemas.openxmlformats.org/officeDocument/2006/relationships/slideLayout" Target="../slideLayouts/slideLayout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1.xml"/><Relationship Id="rId1" Type="http://schemas.openxmlformats.org/officeDocument/2006/relationships/video" Target="https://www.youtube.com/embed/QT6FdhKriB8?feature=oembed"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2.xml"/><Relationship Id="rId1" Type="http://schemas.openxmlformats.org/officeDocument/2006/relationships/video" Target="https://www.youtube.com/embed/tn1lyOhZWOk?feature=oembed"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hyperlink" Target="mailto:Elizabethclark@amarillo-counseling.com" TargetMode="External"/><Relationship Id="rId2" Type="http://schemas.openxmlformats.org/officeDocument/2006/relationships/hyperlink" Target="http://www.amarillo-counseling.com/" TargetMode="Externa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54C9E-20FB-B999-9303-C71D1334BAD7}"/>
              </a:ext>
            </a:extLst>
          </p:cNvPr>
          <p:cNvSpPr>
            <a:spLocks noGrp="1"/>
          </p:cNvSpPr>
          <p:nvPr>
            <p:ph type="title"/>
          </p:nvPr>
        </p:nvSpPr>
        <p:spPr>
          <a:xfrm>
            <a:off x="1317615" y="690511"/>
            <a:ext cx="5185821" cy="5253089"/>
          </a:xfrm>
        </p:spPr>
        <p:txBody>
          <a:bodyPr/>
          <a:lstStyle/>
          <a:p>
            <a:r>
              <a:rPr lang="en-US" sz="5400" dirty="0">
                <a:latin typeface="Amasis MT Pro" panose="020F0502020204030204" pitchFamily="18" charset="0"/>
              </a:rPr>
              <a:t>Strategies for effective treatment of complex cases</a:t>
            </a:r>
          </a:p>
        </p:txBody>
      </p:sp>
      <p:sp>
        <p:nvSpPr>
          <p:cNvPr id="3" name="TextBox 2">
            <a:extLst>
              <a:ext uri="{FF2B5EF4-FFF2-40B4-BE49-F238E27FC236}">
                <a16:creationId xmlns:a16="http://schemas.microsoft.com/office/drawing/2014/main" id="{922819C9-7F9C-9F35-C5BA-4193FA29C4C1}"/>
              </a:ext>
            </a:extLst>
          </p:cNvPr>
          <p:cNvSpPr txBox="1"/>
          <p:nvPr/>
        </p:nvSpPr>
        <p:spPr>
          <a:xfrm>
            <a:off x="7266562" y="5112603"/>
            <a:ext cx="4592435" cy="830997"/>
          </a:xfrm>
          <a:prstGeom prst="rect">
            <a:avLst/>
          </a:prstGeom>
          <a:noFill/>
        </p:spPr>
        <p:txBody>
          <a:bodyPr wrap="square" rtlCol="0">
            <a:spAutoFit/>
          </a:bodyPr>
          <a:lstStyle/>
          <a:p>
            <a:r>
              <a:rPr lang="en-US" sz="2400" dirty="0">
                <a:solidFill>
                  <a:schemeClr val="accent5"/>
                </a:solidFill>
                <a:latin typeface="+mj-lt"/>
              </a:rPr>
              <a:t>Elizabeth Clark, MA, LPC-S</a:t>
            </a:r>
          </a:p>
          <a:p>
            <a:r>
              <a:rPr lang="en-US" sz="2400" dirty="0">
                <a:solidFill>
                  <a:schemeClr val="accent5"/>
                </a:solidFill>
                <a:latin typeface="+mj-lt"/>
              </a:rPr>
              <a:t>www.Amarillo-counseling.com</a:t>
            </a:r>
          </a:p>
        </p:txBody>
      </p:sp>
    </p:spTree>
    <p:extLst>
      <p:ext uri="{BB962C8B-B14F-4D97-AF65-F5344CB8AC3E}">
        <p14:creationId xmlns:p14="http://schemas.microsoft.com/office/powerpoint/2010/main" val="3378822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97761-0B88-A5E8-0B78-C39173D05F4D}"/>
              </a:ext>
            </a:extLst>
          </p:cNvPr>
          <p:cNvSpPr>
            <a:spLocks noGrp="1"/>
          </p:cNvSpPr>
          <p:nvPr>
            <p:ph type="title"/>
          </p:nvPr>
        </p:nvSpPr>
        <p:spPr>
          <a:xfrm>
            <a:off x="1455583" y="737115"/>
            <a:ext cx="4640418" cy="5407091"/>
          </a:xfrm>
        </p:spPr>
        <p:txBody>
          <a:bodyPr/>
          <a:lstStyle/>
          <a:p>
            <a:r>
              <a:rPr lang="en-US" dirty="0"/>
              <a:t>Goals</a:t>
            </a:r>
          </a:p>
        </p:txBody>
      </p:sp>
      <p:sp>
        <p:nvSpPr>
          <p:cNvPr id="3" name="Content Placeholder 2">
            <a:extLst>
              <a:ext uri="{FF2B5EF4-FFF2-40B4-BE49-F238E27FC236}">
                <a16:creationId xmlns:a16="http://schemas.microsoft.com/office/drawing/2014/main" id="{02BA04E6-CD61-B962-4287-DEC1993C32D6}"/>
              </a:ext>
            </a:extLst>
          </p:cNvPr>
          <p:cNvSpPr>
            <a:spLocks noGrp="1"/>
          </p:cNvSpPr>
          <p:nvPr>
            <p:ph sz="quarter" idx="12"/>
          </p:nvPr>
        </p:nvSpPr>
        <p:spPr>
          <a:xfrm>
            <a:off x="6388461" y="737115"/>
            <a:ext cx="4449712" cy="5407091"/>
          </a:xfrm>
        </p:spPr>
        <p:txBody>
          <a:bodyPr/>
          <a:lstStyle/>
          <a:p>
            <a:r>
              <a:rPr lang="en-US" dirty="0"/>
              <a:t>Understand and conceptualize complex PTS</a:t>
            </a:r>
          </a:p>
          <a:p>
            <a:r>
              <a:rPr lang="en-US" dirty="0"/>
              <a:t>Identify important considerations for the therapeutic relationship</a:t>
            </a:r>
          </a:p>
          <a:p>
            <a:r>
              <a:rPr lang="en-US" dirty="0"/>
              <a:t>Identify appropriate staging of treatment for complex cases</a:t>
            </a:r>
          </a:p>
          <a:p>
            <a:r>
              <a:rPr lang="en-US" dirty="0"/>
              <a:t>Identify appropriate interventions for each stage of treatment</a:t>
            </a:r>
          </a:p>
        </p:txBody>
      </p:sp>
      <p:sp>
        <p:nvSpPr>
          <p:cNvPr id="4" name="Slide Number Placeholder 3">
            <a:extLst>
              <a:ext uri="{FF2B5EF4-FFF2-40B4-BE49-F238E27FC236}">
                <a16:creationId xmlns:a16="http://schemas.microsoft.com/office/drawing/2014/main" id="{2CD4601E-33F5-5714-867D-A0B584DA7C11}"/>
              </a:ext>
            </a:extLst>
          </p:cNvPr>
          <p:cNvSpPr>
            <a:spLocks noGrp="1"/>
          </p:cNvSpPr>
          <p:nvPr>
            <p:ph type="sldNum" sz="quarter" idx="15"/>
          </p:nvPr>
        </p:nvSpPr>
        <p:spPr/>
        <p:txBody>
          <a:bodyPr/>
          <a:lstStyle/>
          <a:p>
            <a:fld id="{18D65601-5AE2-46FC-B138-694DDD2B510D}" type="slidenum">
              <a:rPr lang="en-US" smtClean="0"/>
              <a:pPr/>
              <a:t>2</a:t>
            </a:fld>
            <a:endParaRPr lang="en-US" dirty="0"/>
          </a:p>
        </p:txBody>
      </p:sp>
    </p:spTree>
    <p:extLst>
      <p:ext uri="{BB962C8B-B14F-4D97-AF65-F5344CB8AC3E}">
        <p14:creationId xmlns:p14="http://schemas.microsoft.com/office/powerpoint/2010/main" val="1607455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D0E47E-D228-15EB-5886-33E9AA181D03}"/>
              </a:ext>
            </a:extLst>
          </p:cNvPr>
          <p:cNvSpPr>
            <a:spLocks noGrp="1"/>
          </p:cNvSpPr>
          <p:nvPr>
            <p:ph type="title"/>
          </p:nvPr>
        </p:nvSpPr>
        <p:spPr>
          <a:xfrm>
            <a:off x="1353827" y="3508311"/>
            <a:ext cx="9923770" cy="1438762"/>
          </a:xfrm>
        </p:spPr>
        <p:txBody>
          <a:bodyPr anchor="b">
            <a:normAutofit/>
          </a:bodyPr>
          <a:lstStyle/>
          <a:p>
            <a:r>
              <a:rPr lang="en-US" dirty="0"/>
              <a:t>What doesn’t kill you makes you stronger.</a:t>
            </a:r>
          </a:p>
        </p:txBody>
      </p:sp>
      <p:pic>
        <p:nvPicPr>
          <p:cNvPr id="4" name="Picture Placeholder 17" descr="Upward angle of tree with orange spots">
            <a:extLst>
              <a:ext uri="{FF2B5EF4-FFF2-40B4-BE49-F238E27FC236}">
                <a16:creationId xmlns:a16="http://schemas.microsoft.com/office/drawing/2014/main" id="{5E6D83BB-8C90-A74A-7CB5-59884B99448A}"/>
              </a:ext>
            </a:extLst>
          </p:cNvPr>
          <p:cNvPicPr>
            <a:picLocks noGrp="1" noChangeAspect="1"/>
          </p:cNvPicPr>
          <p:nvPr>
            <p:ph type="pic" sz="quarter" idx="13"/>
          </p:nvPr>
        </p:nvPicPr>
        <p:blipFill>
          <a:blip r:embed="rId2"/>
          <a:srcRect t="25182" b="25242"/>
          <a:stretch/>
        </p:blipFill>
        <p:spPr>
          <a:xfrm>
            <a:off x="915600" y="10"/>
            <a:ext cx="10361995" cy="3428990"/>
          </a:xfrm>
          <a:noFill/>
        </p:spPr>
      </p:pic>
      <p:sp>
        <p:nvSpPr>
          <p:cNvPr id="9" name="Text Placeholder 3">
            <a:extLst>
              <a:ext uri="{FF2B5EF4-FFF2-40B4-BE49-F238E27FC236}">
                <a16:creationId xmlns:a16="http://schemas.microsoft.com/office/drawing/2014/main" id="{BA5F8A14-CC4B-400E-1849-9936685884DE}"/>
              </a:ext>
            </a:extLst>
          </p:cNvPr>
          <p:cNvSpPr>
            <a:spLocks noGrp="1"/>
          </p:cNvSpPr>
          <p:nvPr>
            <p:ph type="body" sz="quarter" idx="12"/>
          </p:nvPr>
        </p:nvSpPr>
        <p:spPr>
          <a:xfrm>
            <a:off x="1353828" y="5228488"/>
            <a:ext cx="9923770" cy="1368256"/>
          </a:xfrm>
        </p:spPr>
        <p:txBody>
          <a:bodyPr/>
          <a:lstStyle/>
          <a:p>
            <a:r>
              <a:rPr lang="en-US" dirty="0"/>
              <a:t>True or False?</a:t>
            </a:r>
          </a:p>
        </p:txBody>
      </p:sp>
    </p:spTree>
    <p:extLst>
      <p:ext uri="{BB962C8B-B14F-4D97-AF65-F5344CB8AC3E}">
        <p14:creationId xmlns:p14="http://schemas.microsoft.com/office/powerpoint/2010/main" val="3752118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chor="ctr">
            <a:normAutofit/>
          </a:bodyPr>
          <a:lstStyle/>
          <a:p>
            <a:r>
              <a:rPr lang="en-US" dirty="0"/>
              <a:t>Understanding brain structure; the triune brain</a:t>
            </a:r>
          </a:p>
        </p:txBody>
      </p:sp>
      <p:sp>
        <p:nvSpPr>
          <p:cNvPr id="8" name="Slide Number Placeholder 3">
            <a:extLst>
              <a:ext uri="{FF2B5EF4-FFF2-40B4-BE49-F238E27FC236}">
                <a16:creationId xmlns:a16="http://schemas.microsoft.com/office/drawing/2014/main" id="{7A7DA246-8460-BA9D-663F-94F6085421CF}"/>
              </a:ext>
            </a:extLst>
          </p:cNvPr>
          <p:cNvSpPr>
            <a:spLocks noGrp="1"/>
          </p:cNvSpPr>
          <p:nvPr>
            <p:ph type="sldNum" sz="quarter" idx="12"/>
          </p:nvPr>
        </p:nvSpPr>
        <p:spPr>
          <a:xfrm>
            <a:off x="412136" y="5943601"/>
            <a:ext cx="968983" cy="651912"/>
          </a:xfrm>
        </p:spPr>
        <p:txBody>
          <a:bodyPr anchor="ctr">
            <a:normAutofit/>
          </a:bodyPr>
          <a:lstStyle/>
          <a:p>
            <a:pPr>
              <a:spcAft>
                <a:spcPts val="600"/>
              </a:spcAft>
            </a:pPr>
            <a:fld id="{18D65601-5AE2-46FC-B138-694DDD2B510D}" type="slidenum">
              <a:rPr lang="en-US" smtClean="0"/>
              <a:pPr>
                <a:spcAft>
                  <a:spcPts val="600"/>
                </a:spcAft>
              </a:pPr>
              <a:t>4</a:t>
            </a:fld>
            <a:endParaRPr lang="en-US"/>
          </a:p>
        </p:txBody>
      </p:sp>
      <p:graphicFrame>
        <p:nvGraphicFramePr>
          <p:cNvPr id="10" name="Content Placeholder 2">
            <a:extLst>
              <a:ext uri="{FF2B5EF4-FFF2-40B4-BE49-F238E27FC236}">
                <a16:creationId xmlns:a16="http://schemas.microsoft.com/office/drawing/2014/main" id="{76254FB4-AA20-CB19-99D3-24B7BDCE6C33}"/>
              </a:ext>
            </a:extLst>
          </p:cNvPr>
          <p:cNvGraphicFramePr>
            <a:graphicFrameLocks noGrp="1"/>
          </p:cNvGraphicFramePr>
          <p:nvPr>
            <p:ph idx="1"/>
            <p:extLst>
              <p:ext uri="{D42A27DB-BD31-4B8C-83A1-F6EECF244321}">
                <p14:modId xmlns:p14="http://schemas.microsoft.com/office/powerpoint/2010/main" val="408829749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3291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01ABE-40FE-4838-A341-144407D2DF6C}"/>
              </a:ext>
            </a:extLst>
          </p:cNvPr>
          <p:cNvSpPr>
            <a:spLocks noGrp="1"/>
          </p:cNvSpPr>
          <p:nvPr>
            <p:ph type="title"/>
          </p:nvPr>
        </p:nvSpPr>
        <p:spPr>
          <a:xfrm>
            <a:off x="1381119" y="0"/>
            <a:ext cx="9150675" cy="1427585"/>
          </a:xfrm>
        </p:spPr>
        <p:txBody>
          <a:bodyPr anchor="ctr">
            <a:normAutofit/>
          </a:bodyPr>
          <a:lstStyle/>
          <a:p>
            <a:r>
              <a:rPr lang="en-US" dirty="0"/>
              <a:t>Polyvagal Theory</a:t>
            </a:r>
          </a:p>
        </p:txBody>
      </p:sp>
      <p:sp>
        <p:nvSpPr>
          <p:cNvPr id="3" name="Content Placeholder 2">
            <a:extLst>
              <a:ext uri="{FF2B5EF4-FFF2-40B4-BE49-F238E27FC236}">
                <a16:creationId xmlns:a16="http://schemas.microsoft.com/office/drawing/2014/main" id="{C238E889-0591-4777-9B2F-C6053FD27408}"/>
              </a:ext>
            </a:extLst>
          </p:cNvPr>
          <p:cNvSpPr>
            <a:spLocks noGrp="1"/>
          </p:cNvSpPr>
          <p:nvPr>
            <p:ph sz="quarter" idx="12"/>
          </p:nvPr>
        </p:nvSpPr>
        <p:spPr>
          <a:xfrm>
            <a:off x="1450152" y="1340069"/>
            <a:ext cx="10329711" cy="5255443"/>
          </a:xfrm>
        </p:spPr>
        <p:txBody>
          <a:bodyPr>
            <a:normAutofit/>
          </a:bodyPr>
          <a:lstStyle/>
          <a:p>
            <a:r>
              <a:rPr lang="en-US" sz="2400" b="1" dirty="0"/>
              <a:t>Social engagement </a:t>
            </a:r>
            <a:r>
              <a:rPr lang="en-US" sz="2400" dirty="0"/>
              <a:t>(Top Down)</a:t>
            </a:r>
          </a:p>
          <a:p>
            <a:pPr lvl="1"/>
            <a:r>
              <a:rPr lang="en-US" sz="2400" dirty="0"/>
              <a:t>Ventral Vagal </a:t>
            </a:r>
          </a:p>
          <a:p>
            <a:pPr lvl="1"/>
            <a:r>
              <a:rPr lang="en-US" sz="2400" dirty="0"/>
              <a:t>When here we are within our Window of Tolerance</a:t>
            </a:r>
          </a:p>
          <a:p>
            <a:r>
              <a:rPr lang="en-US" sz="2400" b="1" dirty="0"/>
              <a:t>Fight/Flight </a:t>
            </a:r>
            <a:r>
              <a:rPr lang="en-US" sz="2400" dirty="0"/>
              <a:t>(Mobilization)</a:t>
            </a:r>
          </a:p>
          <a:p>
            <a:pPr lvl="1"/>
            <a:r>
              <a:rPr lang="en-US" sz="2400" dirty="0"/>
              <a:t>Sympathetic Nervous System</a:t>
            </a:r>
          </a:p>
          <a:p>
            <a:pPr lvl="1"/>
            <a:r>
              <a:rPr lang="en-US" sz="2400" dirty="0"/>
              <a:t>Danger</a:t>
            </a:r>
          </a:p>
          <a:p>
            <a:r>
              <a:rPr lang="en-US" sz="2400" b="1" dirty="0"/>
              <a:t>Freeze/Fold </a:t>
            </a:r>
            <a:r>
              <a:rPr lang="en-US" sz="2400" dirty="0"/>
              <a:t>(Immobilization)</a:t>
            </a:r>
          </a:p>
          <a:p>
            <a:pPr lvl="1"/>
            <a:r>
              <a:rPr lang="en-US" sz="2400" dirty="0"/>
              <a:t>Dorsal Vagal</a:t>
            </a:r>
          </a:p>
          <a:p>
            <a:pPr lvl="1"/>
            <a:r>
              <a:rPr lang="en-US" sz="2400" dirty="0"/>
              <a:t>Life Threat</a:t>
            </a:r>
          </a:p>
          <a:p>
            <a:pPr marL="987552" lvl="2" indent="0">
              <a:buNone/>
            </a:pPr>
            <a:endParaRPr lang="en-US" sz="1300" dirty="0"/>
          </a:p>
          <a:p>
            <a:pPr marL="0" indent="0">
              <a:buNone/>
            </a:pPr>
            <a:endParaRPr lang="en-US" sz="1300" dirty="0"/>
          </a:p>
        </p:txBody>
      </p:sp>
      <p:sp>
        <p:nvSpPr>
          <p:cNvPr id="10" name="Slide Number Placeholder 3">
            <a:extLst>
              <a:ext uri="{FF2B5EF4-FFF2-40B4-BE49-F238E27FC236}">
                <a16:creationId xmlns:a16="http://schemas.microsoft.com/office/drawing/2014/main" id="{E93A93EB-DA68-9176-726A-1BA4592D4E37}"/>
              </a:ext>
            </a:extLst>
          </p:cNvPr>
          <p:cNvSpPr>
            <a:spLocks noGrp="1"/>
          </p:cNvSpPr>
          <p:nvPr>
            <p:ph type="sldNum" sz="quarter" idx="15"/>
          </p:nvPr>
        </p:nvSpPr>
        <p:spPr>
          <a:xfrm>
            <a:off x="412136" y="5943601"/>
            <a:ext cx="968983" cy="651912"/>
          </a:xfrm>
        </p:spPr>
        <p:txBody>
          <a:bodyPr/>
          <a:lstStyle/>
          <a:p>
            <a:pPr>
              <a:spcAft>
                <a:spcPts val="600"/>
              </a:spcAft>
            </a:pPr>
            <a:fld id="{18D65601-5AE2-46FC-B138-694DDD2B510D}" type="slidenum">
              <a:rPr lang="en-US" smtClean="0"/>
              <a:pPr>
                <a:spcAft>
                  <a:spcPts val="600"/>
                </a:spcAft>
              </a:pPr>
              <a:t>5</a:t>
            </a:fld>
            <a:endParaRPr lang="en-US"/>
          </a:p>
        </p:txBody>
      </p:sp>
    </p:spTree>
    <p:extLst>
      <p:ext uri="{BB962C8B-B14F-4D97-AF65-F5344CB8AC3E}">
        <p14:creationId xmlns:p14="http://schemas.microsoft.com/office/powerpoint/2010/main" val="1034224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E628C-3D42-43A8-BCBD-BEE9615F4348}"/>
              </a:ext>
            </a:extLst>
          </p:cNvPr>
          <p:cNvSpPr>
            <a:spLocks noGrp="1"/>
          </p:cNvSpPr>
          <p:nvPr>
            <p:ph type="title"/>
          </p:nvPr>
        </p:nvSpPr>
        <p:spPr>
          <a:xfrm>
            <a:off x="1381119" y="262487"/>
            <a:ext cx="9808773" cy="1427585"/>
          </a:xfrm>
        </p:spPr>
        <p:txBody>
          <a:bodyPr anchor="ctr">
            <a:normAutofit/>
          </a:bodyPr>
          <a:lstStyle/>
          <a:p>
            <a:r>
              <a:rPr lang="en-US" dirty="0"/>
              <a:t>Social Engagement</a:t>
            </a:r>
          </a:p>
        </p:txBody>
      </p:sp>
      <p:pic>
        <p:nvPicPr>
          <p:cNvPr id="6" name="Content Placeholder 5">
            <a:extLst>
              <a:ext uri="{FF2B5EF4-FFF2-40B4-BE49-F238E27FC236}">
                <a16:creationId xmlns:a16="http://schemas.microsoft.com/office/drawing/2014/main" id="{7B71E460-F1F8-2988-E452-F060F23E2485}"/>
              </a:ext>
            </a:extLst>
          </p:cNvPr>
          <p:cNvPicPr>
            <a:picLocks noGrp="1" noChangeAspect="1"/>
          </p:cNvPicPr>
          <p:nvPr>
            <p:ph sz="quarter" idx="12"/>
          </p:nvPr>
        </p:nvPicPr>
        <p:blipFill>
          <a:blip r:embed="rId2"/>
          <a:srcRect/>
          <a:stretch/>
        </p:blipFill>
        <p:spPr>
          <a:xfrm>
            <a:off x="1381119" y="1814342"/>
            <a:ext cx="2996799" cy="4488745"/>
          </a:xfrm>
        </p:spPr>
      </p:pic>
      <p:sp>
        <p:nvSpPr>
          <p:cNvPr id="11" name="Slide Number Placeholder 4">
            <a:extLst>
              <a:ext uri="{FF2B5EF4-FFF2-40B4-BE49-F238E27FC236}">
                <a16:creationId xmlns:a16="http://schemas.microsoft.com/office/drawing/2014/main" id="{14A36B38-66FC-89BC-F4EB-8455902E14A8}"/>
              </a:ext>
            </a:extLst>
          </p:cNvPr>
          <p:cNvSpPr>
            <a:spLocks noGrp="1"/>
          </p:cNvSpPr>
          <p:nvPr>
            <p:ph type="sldNum" sz="quarter" idx="15"/>
          </p:nvPr>
        </p:nvSpPr>
        <p:spPr>
          <a:xfrm>
            <a:off x="412136" y="5943601"/>
            <a:ext cx="968983" cy="651912"/>
          </a:xfrm>
        </p:spPr>
        <p:txBody>
          <a:bodyPr/>
          <a:lstStyle/>
          <a:p>
            <a:pPr>
              <a:spcAft>
                <a:spcPts val="600"/>
              </a:spcAft>
            </a:pPr>
            <a:fld id="{18D65601-5AE2-46FC-B138-694DDD2B510D}" type="slidenum">
              <a:rPr lang="en-US" smtClean="0"/>
              <a:pPr>
                <a:spcAft>
                  <a:spcPts val="600"/>
                </a:spcAft>
              </a:pPr>
              <a:t>6</a:t>
            </a:fld>
            <a:endParaRPr lang="en-US"/>
          </a:p>
        </p:txBody>
      </p:sp>
      <p:graphicFrame>
        <p:nvGraphicFramePr>
          <p:cNvPr id="5" name="Content Placeholder 2">
            <a:extLst>
              <a:ext uri="{FF2B5EF4-FFF2-40B4-BE49-F238E27FC236}">
                <a16:creationId xmlns:a16="http://schemas.microsoft.com/office/drawing/2014/main" id="{EEA952D0-4D00-F94B-3532-FB69057B2C83}"/>
              </a:ext>
            </a:extLst>
          </p:cNvPr>
          <p:cNvGraphicFramePr>
            <a:graphicFrameLocks noGrp="1"/>
          </p:cNvGraphicFramePr>
          <p:nvPr>
            <p:ph sz="quarter" idx="11"/>
            <p:extLst>
              <p:ext uri="{D42A27DB-BD31-4B8C-83A1-F6EECF244321}">
                <p14:modId xmlns:p14="http://schemas.microsoft.com/office/powerpoint/2010/main" val="382551864"/>
              </p:ext>
            </p:extLst>
          </p:nvPr>
        </p:nvGraphicFramePr>
        <p:xfrm>
          <a:off x="4624393" y="1481959"/>
          <a:ext cx="7325869" cy="51135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0998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545D7-CBD7-4BEE-8781-8C24D1EC7B7E}"/>
              </a:ext>
            </a:extLst>
          </p:cNvPr>
          <p:cNvSpPr>
            <a:spLocks noGrp="1"/>
          </p:cNvSpPr>
          <p:nvPr>
            <p:ph type="title"/>
          </p:nvPr>
        </p:nvSpPr>
        <p:spPr>
          <a:xfrm>
            <a:off x="1468814" y="503852"/>
            <a:ext cx="9808773" cy="1427585"/>
          </a:xfrm>
        </p:spPr>
        <p:txBody>
          <a:bodyPr anchor="ctr">
            <a:normAutofit/>
          </a:bodyPr>
          <a:lstStyle/>
          <a:p>
            <a:r>
              <a:rPr lang="en-US" dirty="0"/>
              <a:t>The Stress Response System</a:t>
            </a:r>
          </a:p>
        </p:txBody>
      </p:sp>
      <p:sp>
        <p:nvSpPr>
          <p:cNvPr id="9" name="Slide Number Placeholder 3">
            <a:extLst>
              <a:ext uri="{FF2B5EF4-FFF2-40B4-BE49-F238E27FC236}">
                <a16:creationId xmlns:a16="http://schemas.microsoft.com/office/drawing/2014/main" id="{CD2E3D8C-C426-6AEE-E11B-3845A8A737B0}"/>
              </a:ext>
            </a:extLst>
          </p:cNvPr>
          <p:cNvSpPr>
            <a:spLocks noGrp="1"/>
          </p:cNvSpPr>
          <p:nvPr>
            <p:ph type="sldNum" sz="quarter" idx="15"/>
          </p:nvPr>
        </p:nvSpPr>
        <p:spPr>
          <a:xfrm>
            <a:off x="412136" y="5943601"/>
            <a:ext cx="968983" cy="651912"/>
          </a:xfrm>
        </p:spPr>
        <p:txBody>
          <a:bodyPr/>
          <a:lstStyle/>
          <a:p>
            <a:pPr>
              <a:spcAft>
                <a:spcPts val="600"/>
              </a:spcAft>
            </a:pPr>
            <a:fld id="{18D65601-5AE2-46FC-B138-694DDD2B510D}" type="slidenum">
              <a:rPr lang="en-US" smtClean="0"/>
              <a:pPr>
                <a:spcAft>
                  <a:spcPts val="600"/>
                </a:spcAft>
              </a:pPr>
              <a:t>7</a:t>
            </a:fld>
            <a:endParaRPr lang="en-US"/>
          </a:p>
        </p:txBody>
      </p:sp>
      <p:graphicFrame>
        <p:nvGraphicFramePr>
          <p:cNvPr id="5" name="Content Placeholder 2">
            <a:extLst>
              <a:ext uri="{FF2B5EF4-FFF2-40B4-BE49-F238E27FC236}">
                <a16:creationId xmlns:a16="http://schemas.microsoft.com/office/drawing/2014/main" id="{9C98DF93-251B-CC36-3F5A-22C8CFD1DC16}"/>
              </a:ext>
            </a:extLst>
          </p:cNvPr>
          <p:cNvGraphicFramePr>
            <a:graphicFrameLocks noGrp="1"/>
          </p:cNvGraphicFramePr>
          <p:nvPr>
            <p:ph type="tbl" sz="quarter" idx="10"/>
            <p:extLst>
              <p:ext uri="{D42A27DB-BD31-4B8C-83A1-F6EECF244321}">
                <p14:modId xmlns:p14="http://schemas.microsoft.com/office/powerpoint/2010/main" val="1998650159"/>
              </p:ext>
            </p:extLst>
          </p:nvPr>
        </p:nvGraphicFramePr>
        <p:xfrm>
          <a:off x="1487488" y="2057400"/>
          <a:ext cx="9790112" cy="388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7471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7615" y="233311"/>
            <a:ext cx="6085134" cy="1128561"/>
          </a:xfrm>
        </p:spPr>
        <p:txBody>
          <a:bodyPr anchor="b">
            <a:normAutofit/>
          </a:bodyPr>
          <a:lstStyle/>
          <a:p>
            <a:r>
              <a:rPr lang="en-US" sz="4400" dirty="0"/>
              <a:t>What is trauma?</a:t>
            </a:r>
          </a:p>
        </p:txBody>
      </p:sp>
      <p:sp>
        <p:nvSpPr>
          <p:cNvPr id="3" name="Content Placeholder 2"/>
          <p:cNvSpPr>
            <a:spLocks noGrp="1"/>
          </p:cNvSpPr>
          <p:nvPr>
            <p:ph sz="quarter" idx="10"/>
          </p:nvPr>
        </p:nvSpPr>
        <p:spPr>
          <a:xfrm>
            <a:off x="1317615" y="1916151"/>
            <a:ext cx="9101671" cy="5253089"/>
          </a:xfrm>
        </p:spPr>
        <p:txBody>
          <a:bodyPr anchor="ctr">
            <a:normAutofit/>
          </a:bodyPr>
          <a:lstStyle/>
          <a:p>
            <a:pPr>
              <a:lnSpc>
                <a:spcPct val="90000"/>
              </a:lnSpc>
            </a:pPr>
            <a:r>
              <a:rPr lang="en-US" sz="1800" dirty="0"/>
              <a:t>Trauma is not an event or series of events but our reaction to the event. It is “stuck” processing.</a:t>
            </a:r>
          </a:p>
          <a:p>
            <a:pPr>
              <a:lnSpc>
                <a:spcPct val="90000"/>
              </a:lnSpc>
            </a:pPr>
            <a:r>
              <a:rPr lang="en-US" sz="1800" dirty="0"/>
              <a:t>It includes any experience that is overwhelming to the nervous system. It can be acute or complex, individual, transgenerational or cultural. It can have clinical or subclinical presentation.</a:t>
            </a:r>
          </a:p>
          <a:p>
            <a:pPr>
              <a:lnSpc>
                <a:spcPct val="90000"/>
              </a:lnSpc>
            </a:pPr>
            <a:r>
              <a:rPr lang="en-US" sz="1800" dirty="0"/>
              <a:t>Vulnerability to trauma is influenced by more than the event itself</a:t>
            </a:r>
          </a:p>
          <a:p>
            <a:pPr lvl="1">
              <a:lnSpc>
                <a:spcPct val="90000"/>
              </a:lnSpc>
            </a:pPr>
            <a:r>
              <a:rPr lang="en-US" dirty="0"/>
              <a:t>Age- “tree” example</a:t>
            </a:r>
          </a:p>
          <a:p>
            <a:pPr lvl="1">
              <a:lnSpc>
                <a:spcPct val="90000"/>
              </a:lnSpc>
            </a:pPr>
            <a:r>
              <a:rPr lang="en-US" dirty="0"/>
              <a:t>Support System</a:t>
            </a:r>
          </a:p>
          <a:p>
            <a:pPr lvl="1">
              <a:lnSpc>
                <a:spcPct val="90000"/>
              </a:lnSpc>
            </a:pPr>
            <a:r>
              <a:rPr lang="en-US" dirty="0"/>
              <a:t>Attachment style</a:t>
            </a:r>
          </a:p>
          <a:p>
            <a:pPr lvl="1">
              <a:lnSpc>
                <a:spcPct val="90000"/>
              </a:lnSpc>
            </a:pPr>
            <a:r>
              <a:rPr lang="en-US" dirty="0"/>
              <a:t>Intensity and frequency of the stressor or event</a:t>
            </a:r>
          </a:p>
          <a:p>
            <a:pPr lvl="1">
              <a:lnSpc>
                <a:spcPct val="90000"/>
              </a:lnSpc>
            </a:pPr>
            <a:r>
              <a:rPr lang="en-US" dirty="0"/>
              <a:t>Predictability of the stressor or event</a:t>
            </a:r>
          </a:p>
          <a:p>
            <a:pPr lvl="1">
              <a:lnSpc>
                <a:spcPct val="90000"/>
              </a:lnSpc>
            </a:pPr>
            <a:r>
              <a:rPr lang="en-US" dirty="0"/>
              <a:t>History of previous trauma</a:t>
            </a:r>
          </a:p>
          <a:p>
            <a:pPr>
              <a:lnSpc>
                <a:spcPct val="90000"/>
              </a:lnSpc>
            </a:pPr>
            <a:r>
              <a:rPr lang="en-US" sz="1800" dirty="0"/>
              <a:t>According to the World Health Organization at least 70% of Americans will endure at least one traumatic event in their lifetimes.</a:t>
            </a:r>
          </a:p>
          <a:p>
            <a:pPr marL="0" indent="0">
              <a:lnSpc>
                <a:spcPct val="90000"/>
              </a:lnSpc>
              <a:buNone/>
            </a:pPr>
            <a:endParaRPr lang="en-US" sz="1100" dirty="0"/>
          </a:p>
          <a:p>
            <a:pPr lvl="1">
              <a:lnSpc>
                <a:spcPct val="90000"/>
              </a:lnSpc>
            </a:pPr>
            <a:endParaRPr lang="en-US" sz="1100" dirty="0"/>
          </a:p>
          <a:p>
            <a:pPr lvl="1">
              <a:lnSpc>
                <a:spcPct val="90000"/>
              </a:lnSpc>
            </a:pPr>
            <a:endParaRPr lang="en-US" sz="1100" dirty="0"/>
          </a:p>
          <a:p>
            <a:pPr marL="0" indent="0">
              <a:lnSpc>
                <a:spcPct val="90000"/>
              </a:lnSpc>
              <a:buNone/>
            </a:pPr>
            <a:endParaRPr lang="en-US" sz="1100" dirty="0"/>
          </a:p>
        </p:txBody>
      </p:sp>
    </p:spTree>
    <p:extLst>
      <p:ext uri="{BB962C8B-B14F-4D97-AF65-F5344CB8AC3E}">
        <p14:creationId xmlns:p14="http://schemas.microsoft.com/office/powerpoint/2010/main" val="2318867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E4C52-3AE3-4823-BC1C-7F7BDF4E7908}"/>
              </a:ext>
            </a:extLst>
          </p:cNvPr>
          <p:cNvSpPr>
            <a:spLocks noGrp="1"/>
          </p:cNvSpPr>
          <p:nvPr>
            <p:ph type="title"/>
          </p:nvPr>
        </p:nvSpPr>
        <p:spPr>
          <a:xfrm>
            <a:off x="1468815" y="503852"/>
            <a:ext cx="9150675" cy="1427585"/>
          </a:xfrm>
        </p:spPr>
        <p:txBody>
          <a:bodyPr anchor="ctr">
            <a:normAutofit/>
          </a:bodyPr>
          <a:lstStyle/>
          <a:p>
            <a:r>
              <a:rPr lang="en-US" dirty="0"/>
              <a:t>A few more considerations. . . </a:t>
            </a:r>
          </a:p>
        </p:txBody>
      </p:sp>
      <p:sp>
        <p:nvSpPr>
          <p:cNvPr id="3" name="Content Placeholder 2">
            <a:extLst>
              <a:ext uri="{FF2B5EF4-FFF2-40B4-BE49-F238E27FC236}">
                <a16:creationId xmlns:a16="http://schemas.microsoft.com/office/drawing/2014/main" id="{71E0F623-45EB-465C-B447-34D92D6A8D7D}"/>
              </a:ext>
            </a:extLst>
          </p:cNvPr>
          <p:cNvSpPr>
            <a:spLocks noGrp="1"/>
          </p:cNvSpPr>
          <p:nvPr>
            <p:ph sz="quarter" idx="12"/>
          </p:nvPr>
        </p:nvSpPr>
        <p:spPr>
          <a:xfrm>
            <a:off x="1450153" y="2108722"/>
            <a:ext cx="8552264" cy="4119463"/>
          </a:xfrm>
        </p:spPr>
        <p:txBody>
          <a:bodyPr>
            <a:normAutofit/>
          </a:bodyPr>
          <a:lstStyle/>
          <a:p>
            <a:pPr>
              <a:lnSpc>
                <a:spcPct val="90000"/>
              </a:lnSpc>
            </a:pPr>
            <a:r>
              <a:rPr lang="en-US" dirty="0"/>
              <a:t>Non-traumatization as a privilege (Baldwin, 2018)</a:t>
            </a:r>
          </a:p>
          <a:p>
            <a:pPr>
              <a:lnSpc>
                <a:spcPct val="90000"/>
              </a:lnSpc>
            </a:pPr>
            <a:r>
              <a:rPr lang="en-US" dirty="0"/>
              <a:t>The trauma response is not a character flaw—you can do everything “right” and still suffer from PTS. We are designed to respond in a way that promotes our survival.</a:t>
            </a:r>
          </a:p>
          <a:p>
            <a:pPr>
              <a:lnSpc>
                <a:spcPct val="90000"/>
              </a:lnSpc>
            </a:pPr>
            <a:r>
              <a:rPr lang="en-US" dirty="0"/>
              <a:t>Resiliency is not evidence that you are superior, more faithful, “stronger”, </a:t>
            </a:r>
            <a:r>
              <a:rPr lang="en-US" dirty="0" err="1"/>
              <a:t>etc</a:t>
            </a:r>
            <a:endParaRPr lang="en-US" dirty="0"/>
          </a:p>
          <a:p>
            <a:pPr>
              <a:lnSpc>
                <a:spcPct val="90000"/>
              </a:lnSpc>
            </a:pPr>
            <a:r>
              <a:rPr lang="en-US" dirty="0"/>
              <a:t>Many vulnerability and resiliency factors (such as social support) are out of our direct influence or control</a:t>
            </a:r>
          </a:p>
          <a:p>
            <a:pPr marL="0" indent="0">
              <a:lnSpc>
                <a:spcPct val="90000"/>
              </a:lnSpc>
              <a:buNone/>
            </a:pPr>
            <a:endParaRPr lang="en-US" b="1" dirty="0"/>
          </a:p>
          <a:p>
            <a:pPr marL="0" indent="0">
              <a:lnSpc>
                <a:spcPct val="90000"/>
              </a:lnSpc>
              <a:buNone/>
            </a:pPr>
            <a:r>
              <a:rPr lang="en-US" b="1" dirty="0"/>
              <a:t>“If knowledge is power, then wisdom is knowing what we </a:t>
            </a:r>
            <a:r>
              <a:rPr lang="en-US" b="1"/>
              <a:t>don’t know.” Adam Grant</a:t>
            </a:r>
            <a:endParaRPr lang="en-US" b="1" dirty="0"/>
          </a:p>
          <a:p>
            <a:pPr>
              <a:lnSpc>
                <a:spcPct val="90000"/>
              </a:lnSpc>
            </a:pPr>
            <a:endParaRPr lang="en-US" dirty="0"/>
          </a:p>
        </p:txBody>
      </p:sp>
      <p:sp>
        <p:nvSpPr>
          <p:cNvPr id="8" name="Slide Number Placeholder 3">
            <a:extLst>
              <a:ext uri="{FF2B5EF4-FFF2-40B4-BE49-F238E27FC236}">
                <a16:creationId xmlns:a16="http://schemas.microsoft.com/office/drawing/2014/main" id="{20858213-22FE-E731-41F6-7ED23F95EB2F}"/>
              </a:ext>
            </a:extLst>
          </p:cNvPr>
          <p:cNvSpPr>
            <a:spLocks noGrp="1"/>
          </p:cNvSpPr>
          <p:nvPr>
            <p:ph type="sldNum" sz="quarter" idx="15"/>
          </p:nvPr>
        </p:nvSpPr>
        <p:spPr>
          <a:xfrm>
            <a:off x="412136" y="5943601"/>
            <a:ext cx="968983" cy="651912"/>
          </a:xfrm>
        </p:spPr>
        <p:txBody>
          <a:bodyPr/>
          <a:lstStyle/>
          <a:p>
            <a:pPr>
              <a:spcAft>
                <a:spcPts val="600"/>
              </a:spcAft>
            </a:pPr>
            <a:fld id="{18D65601-5AE2-46FC-B138-694DDD2B510D}" type="slidenum">
              <a:rPr lang="en-US" smtClean="0"/>
              <a:pPr>
                <a:spcAft>
                  <a:spcPts val="600"/>
                </a:spcAft>
              </a:pPr>
              <a:t>9</a:t>
            </a:fld>
            <a:endParaRPr lang="en-US"/>
          </a:p>
        </p:txBody>
      </p:sp>
    </p:spTree>
    <p:extLst>
      <p:ext uri="{BB962C8B-B14F-4D97-AF65-F5344CB8AC3E}">
        <p14:creationId xmlns:p14="http://schemas.microsoft.com/office/powerpoint/2010/main" val="2308608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CD68D-8964-4595-AE7D-7DD849B750C2}"/>
              </a:ext>
            </a:extLst>
          </p:cNvPr>
          <p:cNvSpPr>
            <a:spLocks noGrp="1"/>
          </p:cNvSpPr>
          <p:nvPr>
            <p:ph type="title"/>
          </p:nvPr>
        </p:nvSpPr>
        <p:spPr>
          <a:xfrm>
            <a:off x="915601" y="380099"/>
            <a:ext cx="5664103" cy="1438762"/>
          </a:xfrm>
        </p:spPr>
        <p:txBody>
          <a:bodyPr anchor="b">
            <a:normAutofit/>
          </a:bodyPr>
          <a:lstStyle/>
          <a:p>
            <a:r>
              <a:rPr lang="en-US" dirty="0"/>
              <a:t>The Compliance Response</a:t>
            </a:r>
          </a:p>
        </p:txBody>
      </p:sp>
      <p:pic>
        <p:nvPicPr>
          <p:cNvPr id="5" name="Content Placeholder 4" descr="Close up of glass chess pieces">
            <a:extLst>
              <a:ext uri="{FF2B5EF4-FFF2-40B4-BE49-F238E27FC236}">
                <a16:creationId xmlns:a16="http://schemas.microsoft.com/office/drawing/2014/main" id="{57364771-C228-718F-E050-030AE82E4262}"/>
              </a:ext>
            </a:extLst>
          </p:cNvPr>
          <p:cNvPicPr>
            <a:picLocks noGrp="1" noChangeAspect="1"/>
          </p:cNvPicPr>
          <p:nvPr>
            <p:ph type="pic" sz="quarter" idx="13"/>
          </p:nvPr>
        </p:nvPicPr>
        <p:blipFill>
          <a:blip r:embed="rId2"/>
          <a:srcRect t="29587" b="26290"/>
          <a:stretch/>
        </p:blipFill>
        <p:spPr>
          <a:xfrm>
            <a:off x="7011601" y="10"/>
            <a:ext cx="5180399" cy="1818851"/>
          </a:xfrm>
          <a:noFill/>
        </p:spPr>
      </p:pic>
      <p:sp>
        <p:nvSpPr>
          <p:cNvPr id="3" name="Content Placeholder 2">
            <a:extLst>
              <a:ext uri="{FF2B5EF4-FFF2-40B4-BE49-F238E27FC236}">
                <a16:creationId xmlns:a16="http://schemas.microsoft.com/office/drawing/2014/main" id="{99F3E93B-7B52-4003-B57E-279E8383BED6}"/>
              </a:ext>
            </a:extLst>
          </p:cNvPr>
          <p:cNvSpPr>
            <a:spLocks noGrp="1"/>
          </p:cNvSpPr>
          <p:nvPr>
            <p:ph type="body" sz="quarter" idx="12"/>
          </p:nvPr>
        </p:nvSpPr>
        <p:spPr>
          <a:xfrm>
            <a:off x="1353828" y="2538242"/>
            <a:ext cx="9923770" cy="4058502"/>
          </a:xfrm>
        </p:spPr>
        <p:txBody>
          <a:bodyPr anchor="t">
            <a:normAutofit lnSpcReduction="10000"/>
          </a:bodyPr>
          <a:lstStyle/>
          <a:p>
            <a:pPr marL="342900" indent="-342900">
              <a:buFont typeface="Arial" panose="020B0604020202020204" pitchFamily="34" charset="0"/>
              <a:buChar char="•"/>
            </a:pPr>
            <a:r>
              <a:rPr lang="en-US" sz="2400" dirty="0"/>
              <a:t>Immobilization or an incomplete survival action/response is thought to be at the root of trauma. (Levine, 2010)</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The immobilization system is meant to only be engaged for brief periods.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Case Studies: </a:t>
            </a:r>
          </a:p>
          <a:p>
            <a:pPr lvl="1"/>
            <a:r>
              <a:rPr lang="en-US" dirty="0"/>
              <a:t>“The Raven”, </a:t>
            </a:r>
            <a:r>
              <a:rPr lang="en-US" i="0" dirty="0"/>
              <a:t>The Boy Raised as a Dog (Perry, 2007)</a:t>
            </a:r>
          </a:p>
          <a:p>
            <a:pPr lvl="1"/>
            <a:r>
              <a:rPr lang="en-US" i="0" dirty="0"/>
              <a:t>Compliance and repeated sexual abuse, APCC case study</a:t>
            </a:r>
          </a:p>
          <a:p>
            <a:pPr marL="342900" indent="-342900">
              <a:buFont typeface="Arial" panose="020B0604020202020204" pitchFamily="34" charset="0"/>
              <a:buChar char="•"/>
            </a:pPr>
            <a:endParaRPr lang="en-US" sz="2400" i="0" dirty="0"/>
          </a:p>
          <a:p>
            <a:pPr marL="342900" indent="-342900">
              <a:buFont typeface="Arial" panose="020B0604020202020204" pitchFamily="34" charset="0"/>
              <a:buChar char="•"/>
            </a:pPr>
            <a:r>
              <a:rPr lang="en-US" sz="2400" i="0" dirty="0"/>
              <a:t>Considerations for behavioral and substance addictions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i="0" dirty="0"/>
              <a:t>Benefits of “Blaming the victim”?</a:t>
            </a:r>
          </a:p>
          <a:p>
            <a:pPr lvl="1"/>
            <a:endParaRPr lang="en-US" sz="1100" i="0" dirty="0"/>
          </a:p>
          <a:p>
            <a:endParaRPr lang="en-US" sz="1100" i="0" dirty="0"/>
          </a:p>
        </p:txBody>
      </p:sp>
      <p:sp>
        <p:nvSpPr>
          <p:cNvPr id="10" name="Slide Number Placeholder 4" hidden="1">
            <a:extLst>
              <a:ext uri="{FF2B5EF4-FFF2-40B4-BE49-F238E27FC236}">
                <a16:creationId xmlns:a16="http://schemas.microsoft.com/office/drawing/2014/main" id="{9F776E4F-0732-2CE0-35DE-E2CB894979DF}"/>
              </a:ext>
            </a:extLst>
          </p:cNvPr>
          <p:cNvSpPr>
            <a:spLocks noGrp="1"/>
          </p:cNvSpPr>
          <p:nvPr>
            <p:ph type="sldNum" sz="quarter" idx="4294967295"/>
          </p:nvPr>
        </p:nvSpPr>
        <p:spPr>
          <a:xfrm>
            <a:off x="412136" y="5943601"/>
            <a:ext cx="968983" cy="651912"/>
          </a:xfrm>
        </p:spPr>
        <p:txBody>
          <a:bodyPr anchor="ctr">
            <a:normAutofit/>
          </a:bodyPr>
          <a:lstStyle/>
          <a:p>
            <a:pPr>
              <a:lnSpc>
                <a:spcPct val="90000"/>
              </a:lnSpc>
              <a:spcAft>
                <a:spcPts val="600"/>
              </a:spcAft>
            </a:pPr>
            <a:fld id="{18D65601-5AE2-46FC-B138-694DDD2B510D}" type="slidenum">
              <a:rPr lang="en-US" sz="300" smtClean="0"/>
              <a:pPr>
                <a:lnSpc>
                  <a:spcPct val="90000"/>
                </a:lnSpc>
                <a:spcAft>
                  <a:spcPts val="600"/>
                </a:spcAft>
              </a:pPr>
              <a:t>10</a:t>
            </a:fld>
            <a:endParaRPr lang="en-US" sz="300"/>
          </a:p>
        </p:txBody>
      </p:sp>
    </p:spTree>
    <p:extLst>
      <p:ext uri="{BB962C8B-B14F-4D97-AF65-F5344CB8AC3E}">
        <p14:creationId xmlns:p14="http://schemas.microsoft.com/office/powerpoint/2010/main" val="3948153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B3C76C-A454-DE46-A9EA-ECAED304F05E}"/>
              </a:ext>
            </a:extLst>
          </p:cNvPr>
          <p:cNvSpPr>
            <a:spLocks noGrp="1"/>
          </p:cNvSpPr>
          <p:nvPr>
            <p:ph type="title"/>
          </p:nvPr>
        </p:nvSpPr>
        <p:spPr/>
        <p:txBody>
          <a:bodyPr/>
          <a:lstStyle/>
          <a:p>
            <a:r>
              <a:rPr lang="en-US" dirty="0"/>
              <a:t>Complex PTS</a:t>
            </a:r>
          </a:p>
        </p:txBody>
      </p:sp>
      <p:sp>
        <p:nvSpPr>
          <p:cNvPr id="6" name="Content Placeholder 5">
            <a:extLst>
              <a:ext uri="{FF2B5EF4-FFF2-40B4-BE49-F238E27FC236}">
                <a16:creationId xmlns:a16="http://schemas.microsoft.com/office/drawing/2014/main" id="{3DF9E43B-5229-4CD7-AF94-377C1F081E29}"/>
              </a:ext>
            </a:extLst>
          </p:cNvPr>
          <p:cNvSpPr>
            <a:spLocks noGrp="1"/>
          </p:cNvSpPr>
          <p:nvPr>
            <p:ph sz="quarter" idx="12"/>
          </p:nvPr>
        </p:nvSpPr>
        <p:spPr/>
        <p:txBody>
          <a:bodyPr/>
          <a:lstStyle/>
          <a:p>
            <a:r>
              <a:rPr lang="en-US" sz="2400" dirty="0"/>
              <a:t>Complex PTS can be thought of as trauma that is repeated, cumulative, and often beginning at a young age.</a:t>
            </a:r>
          </a:p>
          <a:p>
            <a:r>
              <a:rPr lang="en-US" sz="2400" dirty="0"/>
              <a:t>Complex PTS impacts identity formation and attacks the sense of self. </a:t>
            </a:r>
          </a:p>
          <a:p>
            <a:r>
              <a:rPr lang="en-US" sz="2400" dirty="0"/>
              <a:t>Many who suffer from Complex PTS do not remember life before trauma and therefore may struggle to establish an identity outside of suffering</a:t>
            </a:r>
            <a:r>
              <a:rPr lang="en-US" dirty="0"/>
              <a:t>. </a:t>
            </a:r>
          </a:p>
          <a:p>
            <a:pPr lvl="1"/>
            <a:r>
              <a:rPr lang="en-US" sz="2400" dirty="0"/>
              <a:t>This can lead to ambivalence or secondary gains</a:t>
            </a:r>
          </a:p>
        </p:txBody>
      </p:sp>
    </p:spTree>
    <p:extLst>
      <p:ext uri="{BB962C8B-B14F-4D97-AF65-F5344CB8AC3E}">
        <p14:creationId xmlns:p14="http://schemas.microsoft.com/office/powerpoint/2010/main" val="3058195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EBC60-AA38-5DEF-3160-0CAA68F3D28C}"/>
              </a:ext>
            </a:extLst>
          </p:cNvPr>
          <p:cNvSpPr>
            <a:spLocks noGrp="1"/>
          </p:cNvSpPr>
          <p:nvPr>
            <p:ph type="title"/>
          </p:nvPr>
        </p:nvSpPr>
        <p:spPr>
          <a:xfrm>
            <a:off x="1450153" y="156205"/>
            <a:ext cx="9150675" cy="1427585"/>
          </a:xfrm>
        </p:spPr>
        <p:txBody>
          <a:bodyPr/>
          <a:lstStyle/>
          <a:p>
            <a:r>
              <a:rPr lang="en-US" dirty="0"/>
              <a:t>Complex Post Traumatic Stress</a:t>
            </a:r>
            <a:endParaRPr lang="en-ZA" dirty="0"/>
          </a:p>
        </p:txBody>
      </p:sp>
      <p:sp>
        <p:nvSpPr>
          <p:cNvPr id="3" name="Content Placeholder 2">
            <a:extLst>
              <a:ext uri="{FF2B5EF4-FFF2-40B4-BE49-F238E27FC236}">
                <a16:creationId xmlns:a16="http://schemas.microsoft.com/office/drawing/2014/main" id="{1EBEE570-1B5E-FFD1-485D-D77E4E6FE7C0}"/>
              </a:ext>
            </a:extLst>
          </p:cNvPr>
          <p:cNvSpPr>
            <a:spLocks noGrp="1"/>
          </p:cNvSpPr>
          <p:nvPr>
            <p:ph sz="quarter" idx="12"/>
          </p:nvPr>
        </p:nvSpPr>
        <p:spPr>
          <a:xfrm>
            <a:off x="1450152" y="1718442"/>
            <a:ext cx="9506881" cy="4225159"/>
          </a:xfrm>
        </p:spPr>
        <p:txBody>
          <a:bodyPr>
            <a:normAutofit/>
          </a:bodyPr>
          <a:lstStyle/>
          <a:p>
            <a:r>
              <a:rPr lang="en-US" sz="2400" dirty="0"/>
              <a:t>C-PTSD criteria includes the typical symptoms of PTSD (reexperiencing, avoidance, and persistent perceptions of threat) as well as 3 additional categories of symptoms:</a:t>
            </a:r>
          </a:p>
          <a:p>
            <a:pPr lvl="1"/>
            <a:r>
              <a:rPr lang="en-US" sz="2400" dirty="0"/>
              <a:t>Affect dysregulation/imbalances in the ANS and PNS</a:t>
            </a:r>
          </a:p>
          <a:p>
            <a:pPr lvl="1"/>
            <a:r>
              <a:rPr lang="en-US" sz="2400" dirty="0"/>
              <a:t>Negative self-concept</a:t>
            </a:r>
          </a:p>
          <a:p>
            <a:pPr lvl="1"/>
            <a:r>
              <a:rPr lang="en-US" sz="2400" dirty="0"/>
              <a:t>Interpersonal disturbances</a:t>
            </a:r>
          </a:p>
          <a:p>
            <a:r>
              <a:rPr lang="en-US" sz="2400" dirty="0"/>
              <a:t>“C-PTSD is associated with the sense that one has lost authority over the process of remembering”</a:t>
            </a:r>
          </a:p>
        </p:txBody>
      </p:sp>
      <p:sp>
        <p:nvSpPr>
          <p:cNvPr id="4" name="Slide Number Placeholder 3">
            <a:extLst>
              <a:ext uri="{FF2B5EF4-FFF2-40B4-BE49-F238E27FC236}">
                <a16:creationId xmlns:a16="http://schemas.microsoft.com/office/drawing/2014/main" id="{527C964F-E2D5-D8E7-C513-C47A7E409DF3}"/>
              </a:ext>
            </a:extLst>
          </p:cNvPr>
          <p:cNvSpPr>
            <a:spLocks noGrp="1"/>
          </p:cNvSpPr>
          <p:nvPr>
            <p:ph type="sldNum" sz="quarter" idx="15"/>
          </p:nvPr>
        </p:nvSpPr>
        <p:spPr/>
        <p:txBody>
          <a:bodyPr/>
          <a:lstStyle/>
          <a:p>
            <a:fld id="{18D65601-5AE2-46FC-B138-694DDD2B510D}" type="slidenum">
              <a:rPr lang="en-US" smtClean="0"/>
              <a:pPr/>
              <a:t>12</a:t>
            </a:fld>
            <a:endParaRPr lang="en-US" dirty="0"/>
          </a:p>
        </p:txBody>
      </p:sp>
      <p:sp>
        <p:nvSpPr>
          <p:cNvPr id="5" name="TextBox 4">
            <a:extLst>
              <a:ext uri="{FF2B5EF4-FFF2-40B4-BE49-F238E27FC236}">
                <a16:creationId xmlns:a16="http://schemas.microsoft.com/office/drawing/2014/main" id="{9E1517B9-735A-E056-A024-F2D1F66BC60D}"/>
              </a:ext>
            </a:extLst>
          </p:cNvPr>
          <p:cNvSpPr txBox="1"/>
          <p:nvPr/>
        </p:nvSpPr>
        <p:spPr>
          <a:xfrm>
            <a:off x="9590689" y="6228185"/>
            <a:ext cx="2601311" cy="369332"/>
          </a:xfrm>
          <a:prstGeom prst="rect">
            <a:avLst/>
          </a:prstGeom>
          <a:noFill/>
        </p:spPr>
        <p:txBody>
          <a:bodyPr wrap="square" rtlCol="0">
            <a:spAutoFit/>
          </a:bodyPr>
          <a:lstStyle/>
          <a:p>
            <a:r>
              <a:rPr lang="en-US" dirty="0">
                <a:solidFill>
                  <a:schemeClr val="accent4"/>
                </a:solidFill>
              </a:rPr>
              <a:t>Schwartz (2021)</a:t>
            </a:r>
          </a:p>
        </p:txBody>
      </p:sp>
    </p:spTree>
    <p:extLst>
      <p:ext uri="{BB962C8B-B14F-4D97-AF65-F5344CB8AC3E}">
        <p14:creationId xmlns:p14="http://schemas.microsoft.com/office/powerpoint/2010/main" val="2906152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918B-E568-9A31-CAA7-165C47A47EA8}"/>
              </a:ext>
            </a:extLst>
          </p:cNvPr>
          <p:cNvSpPr>
            <a:spLocks noGrp="1"/>
          </p:cNvSpPr>
          <p:nvPr>
            <p:ph type="title"/>
          </p:nvPr>
        </p:nvSpPr>
        <p:spPr/>
        <p:txBody>
          <a:bodyPr/>
          <a:lstStyle/>
          <a:p>
            <a:r>
              <a:rPr lang="en-US" dirty="0"/>
              <a:t>C-PTSD, Affect Dysregulation</a:t>
            </a:r>
          </a:p>
        </p:txBody>
      </p:sp>
      <p:sp>
        <p:nvSpPr>
          <p:cNvPr id="3" name="Content Placeholder 2">
            <a:extLst>
              <a:ext uri="{FF2B5EF4-FFF2-40B4-BE49-F238E27FC236}">
                <a16:creationId xmlns:a16="http://schemas.microsoft.com/office/drawing/2014/main" id="{34E8BEF8-854C-7141-A02A-7BC46F9EF8FA}"/>
              </a:ext>
            </a:extLst>
          </p:cNvPr>
          <p:cNvSpPr>
            <a:spLocks noGrp="1"/>
          </p:cNvSpPr>
          <p:nvPr>
            <p:ph sz="quarter" idx="12"/>
          </p:nvPr>
        </p:nvSpPr>
        <p:spPr/>
        <p:txBody>
          <a:bodyPr>
            <a:normAutofit/>
          </a:bodyPr>
          <a:lstStyle/>
          <a:p>
            <a:r>
              <a:rPr lang="en-US" sz="2400" dirty="0"/>
              <a:t>Chronic traumatization results in profound dysregulation of the ANS, which regulates functions such as our heart rate, blood pressure, body temperature, and breathing. </a:t>
            </a:r>
          </a:p>
          <a:p>
            <a:r>
              <a:rPr lang="en-US" sz="2400" dirty="0"/>
              <a:t>Our ANS will either mobilize energy (SNS) or conserve energy (PNS)</a:t>
            </a:r>
          </a:p>
          <a:p>
            <a:r>
              <a:rPr lang="en-US" sz="2400" dirty="0"/>
              <a:t>When the ANS is dysregulated, the individual will experience disruption in regulation and affect, which may include chronic hyper or hypo-arousal (fight/flight or freeze). </a:t>
            </a:r>
          </a:p>
        </p:txBody>
      </p:sp>
      <p:sp>
        <p:nvSpPr>
          <p:cNvPr id="4" name="Slide Number Placeholder 3">
            <a:extLst>
              <a:ext uri="{FF2B5EF4-FFF2-40B4-BE49-F238E27FC236}">
                <a16:creationId xmlns:a16="http://schemas.microsoft.com/office/drawing/2014/main" id="{D3721F14-5BC9-9A53-94F0-6D94D7225B47}"/>
              </a:ext>
            </a:extLst>
          </p:cNvPr>
          <p:cNvSpPr>
            <a:spLocks noGrp="1"/>
          </p:cNvSpPr>
          <p:nvPr>
            <p:ph type="sldNum" sz="quarter" idx="15"/>
          </p:nvPr>
        </p:nvSpPr>
        <p:spPr/>
        <p:txBody>
          <a:bodyPr/>
          <a:lstStyle/>
          <a:p>
            <a:fld id="{18D65601-5AE2-46FC-B138-694DDD2B510D}" type="slidenum">
              <a:rPr lang="en-US" smtClean="0"/>
              <a:pPr/>
              <a:t>13</a:t>
            </a:fld>
            <a:endParaRPr lang="en-US" dirty="0"/>
          </a:p>
        </p:txBody>
      </p:sp>
    </p:spTree>
    <p:extLst>
      <p:ext uri="{BB962C8B-B14F-4D97-AF65-F5344CB8AC3E}">
        <p14:creationId xmlns:p14="http://schemas.microsoft.com/office/powerpoint/2010/main" val="3648242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88BBB-B6F4-56A4-0768-2B7DDE03365D}"/>
              </a:ext>
            </a:extLst>
          </p:cNvPr>
          <p:cNvSpPr>
            <a:spLocks noGrp="1"/>
          </p:cNvSpPr>
          <p:nvPr>
            <p:ph type="title"/>
          </p:nvPr>
        </p:nvSpPr>
        <p:spPr/>
        <p:txBody>
          <a:bodyPr/>
          <a:lstStyle/>
          <a:p>
            <a:r>
              <a:rPr lang="en-US" dirty="0"/>
              <a:t>C-PTSD, Negative Self Concept</a:t>
            </a:r>
          </a:p>
        </p:txBody>
      </p:sp>
      <p:sp>
        <p:nvSpPr>
          <p:cNvPr id="3" name="Content Placeholder 2">
            <a:extLst>
              <a:ext uri="{FF2B5EF4-FFF2-40B4-BE49-F238E27FC236}">
                <a16:creationId xmlns:a16="http://schemas.microsoft.com/office/drawing/2014/main" id="{76E4396B-027D-D839-9E67-EE474AE08569}"/>
              </a:ext>
            </a:extLst>
          </p:cNvPr>
          <p:cNvSpPr>
            <a:spLocks noGrp="1"/>
          </p:cNvSpPr>
          <p:nvPr>
            <p:ph sz="quarter" idx="12"/>
          </p:nvPr>
        </p:nvSpPr>
        <p:spPr/>
        <p:txBody>
          <a:bodyPr/>
          <a:lstStyle/>
          <a:p>
            <a:r>
              <a:rPr lang="en-US" dirty="0"/>
              <a:t>Individuals may be prone to an impaired sense of self and struggle to form a coherent sense of self.</a:t>
            </a:r>
          </a:p>
          <a:p>
            <a:r>
              <a:rPr lang="en-US" dirty="0"/>
              <a:t>Individuals may experience changes to their </a:t>
            </a:r>
            <a:r>
              <a:rPr lang="en-US" i="1" dirty="0"/>
              <a:t>systems of meaning</a:t>
            </a:r>
            <a:r>
              <a:rPr lang="en-US" dirty="0"/>
              <a:t> or core beliefs.</a:t>
            </a:r>
          </a:p>
          <a:p>
            <a:r>
              <a:rPr lang="en-US" dirty="0"/>
              <a:t>There may be pervasive feelings of shame, guile, and despair.</a:t>
            </a:r>
          </a:p>
          <a:p>
            <a:r>
              <a:rPr lang="en-US" dirty="0"/>
              <a:t>There may be profound loneliness and despair at the state of the world. </a:t>
            </a:r>
          </a:p>
          <a:p>
            <a:r>
              <a:rPr lang="en-US" dirty="0"/>
              <a:t>These feelings may interfere with a sense of meaning, hope and purpose.</a:t>
            </a:r>
          </a:p>
          <a:p>
            <a:endParaRPr lang="en-US" dirty="0"/>
          </a:p>
          <a:p>
            <a:pPr marL="0" indent="0">
              <a:buNone/>
            </a:pPr>
            <a:r>
              <a:rPr lang="en-US" dirty="0"/>
              <a:t>“I am. . Others are. . The world is. . . So I must. . “ </a:t>
            </a:r>
          </a:p>
        </p:txBody>
      </p:sp>
      <p:sp>
        <p:nvSpPr>
          <p:cNvPr id="4" name="Slide Number Placeholder 3">
            <a:extLst>
              <a:ext uri="{FF2B5EF4-FFF2-40B4-BE49-F238E27FC236}">
                <a16:creationId xmlns:a16="http://schemas.microsoft.com/office/drawing/2014/main" id="{7867E2ED-BB7D-B14F-ED8E-57B547C5E30D}"/>
              </a:ext>
            </a:extLst>
          </p:cNvPr>
          <p:cNvSpPr>
            <a:spLocks noGrp="1"/>
          </p:cNvSpPr>
          <p:nvPr>
            <p:ph type="sldNum" sz="quarter" idx="15"/>
          </p:nvPr>
        </p:nvSpPr>
        <p:spPr/>
        <p:txBody>
          <a:bodyPr/>
          <a:lstStyle/>
          <a:p>
            <a:fld id="{18D65601-5AE2-46FC-B138-694DDD2B510D}" type="slidenum">
              <a:rPr lang="en-US" smtClean="0"/>
              <a:pPr/>
              <a:t>14</a:t>
            </a:fld>
            <a:endParaRPr lang="en-US" dirty="0"/>
          </a:p>
        </p:txBody>
      </p:sp>
    </p:spTree>
    <p:extLst>
      <p:ext uri="{BB962C8B-B14F-4D97-AF65-F5344CB8AC3E}">
        <p14:creationId xmlns:p14="http://schemas.microsoft.com/office/powerpoint/2010/main" val="4014326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3A711-3D34-98E9-BA28-31A557FA642A}"/>
              </a:ext>
            </a:extLst>
          </p:cNvPr>
          <p:cNvSpPr>
            <a:spLocks noGrp="1"/>
          </p:cNvSpPr>
          <p:nvPr>
            <p:ph type="title"/>
          </p:nvPr>
        </p:nvSpPr>
        <p:spPr/>
        <p:txBody>
          <a:bodyPr/>
          <a:lstStyle/>
          <a:p>
            <a:r>
              <a:rPr lang="en-US" dirty="0"/>
              <a:t>C-PTSD, Interpersonal Disturbances</a:t>
            </a:r>
          </a:p>
        </p:txBody>
      </p:sp>
      <p:sp>
        <p:nvSpPr>
          <p:cNvPr id="3" name="Content Placeholder 2">
            <a:extLst>
              <a:ext uri="{FF2B5EF4-FFF2-40B4-BE49-F238E27FC236}">
                <a16:creationId xmlns:a16="http://schemas.microsoft.com/office/drawing/2014/main" id="{7779E3D2-2D6C-FB66-40BB-69A5C3D1DB2C}"/>
              </a:ext>
            </a:extLst>
          </p:cNvPr>
          <p:cNvSpPr>
            <a:spLocks noGrp="1"/>
          </p:cNvSpPr>
          <p:nvPr>
            <p:ph sz="quarter" idx="12"/>
          </p:nvPr>
        </p:nvSpPr>
        <p:spPr/>
        <p:txBody>
          <a:bodyPr>
            <a:normAutofit/>
          </a:bodyPr>
          <a:lstStyle/>
          <a:p>
            <a:r>
              <a:rPr lang="en-US" sz="2400" dirty="0"/>
              <a:t>There may be an inability to develop trusting relationship with others.</a:t>
            </a:r>
          </a:p>
          <a:p>
            <a:r>
              <a:rPr lang="en-US" sz="2400" dirty="0"/>
              <a:t>There are often ongoing fears of betrayal, abuse, and abandonment.</a:t>
            </a:r>
          </a:p>
          <a:p>
            <a:r>
              <a:rPr lang="en-US" sz="2400" dirty="0"/>
              <a:t>There may be avoidance and/or over-dependence in relationship.</a:t>
            </a:r>
          </a:p>
          <a:p>
            <a:r>
              <a:rPr lang="en-US" sz="2400" dirty="0"/>
              <a:t>There may be a hyper-activated caregiving system, which is commonly referred to as </a:t>
            </a:r>
            <a:r>
              <a:rPr lang="en-US" sz="2400" i="1" dirty="0"/>
              <a:t>codependence</a:t>
            </a:r>
            <a:r>
              <a:rPr lang="en-US" sz="2400" dirty="0"/>
              <a:t>.</a:t>
            </a:r>
          </a:p>
        </p:txBody>
      </p:sp>
      <p:sp>
        <p:nvSpPr>
          <p:cNvPr id="4" name="Slide Number Placeholder 3">
            <a:extLst>
              <a:ext uri="{FF2B5EF4-FFF2-40B4-BE49-F238E27FC236}">
                <a16:creationId xmlns:a16="http://schemas.microsoft.com/office/drawing/2014/main" id="{4B02E60D-07CA-3F86-881B-1CAEE21A2DF0}"/>
              </a:ext>
            </a:extLst>
          </p:cNvPr>
          <p:cNvSpPr>
            <a:spLocks noGrp="1"/>
          </p:cNvSpPr>
          <p:nvPr>
            <p:ph type="sldNum" sz="quarter" idx="15"/>
          </p:nvPr>
        </p:nvSpPr>
        <p:spPr/>
        <p:txBody>
          <a:bodyPr/>
          <a:lstStyle/>
          <a:p>
            <a:fld id="{18D65601-5AE2-46FC-B138-694DDD2B510D}" type="slidenum">
              <a:rPr lang="en-US" smtClean="0"/>
              <a:pPr/>
              <a:t>15</a:t>
            </a:fld>
            <a:endParaRPr lang="en-US" dirty="0"/>
          </a:p>
        </p:txBody>
      </p:sp>
    </p:spTree>
    <p:extLst>
      <p:ext uri="{BB962C8B-B14F-4D97-AF65-F5344CB8AC3E}">
        <p14:creationId xmlns:p14="http://schemas.microsoft.com/office/powerpoint/2010/main" val="2745299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E6B54-AA34-5CF6-7251-50855DD39DAF}"/>
              </a:ext>
            </a:extLst>
          </p:cNvPr>
          <p:cNvSpPr>
            <a:spLocks noGrp="1"/>
          </p:cNvSpPr>
          <p:nvPr>
            <p:ph type="title"/>
          </p:nvPr>
        </p:nvSpPr>
        <p:spPr/>
        <p:txBody>
          <a:bodyPr/>
          <a:lstStyle/>
          <a:p>
            <a:endParaRPr lang="en-US" dirty="0"/>
          </a:p>
        </p:txBody>
      </p:sp>
      <p:pic>
        <p:nvPicPr>
          <p:cNvPr id="7" name="Content Placeholder 6" descr="A blue and purple cover with white text&#10;&#10;Description automatically generated">
            <a:extLst>
              <a:ext uri="{FF2B5EF4-FFF2-40B4-BE49-F238E27FC236}">
                <a16:creationId xmlns:a16="http://schemas.microsoft.com/office/drawing/2014/main" id="{2D8A064F-15A0-57B8-4399-29ED0D0D5026}"/>
              </a:ext>
            </a:extLst>
          </p:cNvPr>
          <p:cNvPicPr>
            <a:picLocks noGrp="1" noChangeAspect="1"/>
          </p:cNvPicPr>
          <p:nvPr>
            <p:ph sz="quarter" idx="12"/>
          </p:nvPr>
        </p:nvPicPr>
        <p:blipFill>
          <a:blip r:embed="rId2"/>
          <a:stretch>
            <a:fillRect/>
          </a:stretch>
        </p:blipFill>
        <p:spPr>
          <a:xfrm>
            <a:off x="1645163" y="671743"/>
            <a:ext cx="4210887" cy="5514513"/>
          </a:xfrm>
        </p:spPr>
      </p:pic>
      <p:pic>
        <p:nvPicPr>
          <p:cNvPr id="9" name="Content Placeholder 8" descr="A book cover with blue and green circles&#10;&#10;Description automatically generated">
            <a:extLst>
              <a:ext uri="{FF2B5EF4-FFF2-40B4-BE49-F238E27FC236}">
                <a16:creationId xmlns:a16="http://schemas.microsoft.com/office/drawing/2014/main" id="{30EAC9DC-7436-1F13-9411-F5008961D756}"/>
              </a:ext>
            </a:extLst>
          </p:cNvPr>
          <p:cNvPicPr>
            <a:picLocks noGrp="1" noChangeAspect="1"/>
          </p:cNvPicPr>
          <p:nvPr>
            <p:ph sz="quarter" idx="11"/>
          </p:nvPr>
        </p:nvPicPr>
        <p:blipFill>
          <a:blip r:embed="rId3"/>
          <a:stretch>
            <a:fillRect/>
          </a:stretch>
        </p:blipFill>
        <p:spPr>
          <a:xfrm>
            <a:off x="6813987" y="649053"/>
            <a:ext cx="3909199" cy="5537203"/>
          </a:xfrm>
        </p:spPr>
      </p:pic>
      <p:sp>
        <p:nvSpPr>
          <p:cNvPr id="5" name="Slide Number Placeholder 4">
            <a:extLst>
              <a:ext uri="{FF2B5EF4-FFF2-40B4-BE49-F238E27FC236}">
                <a16:creationId xmlns:a16="http://schemas.microsoft.com/office/drawing/2014/main" id="{E25D1823-97AD-9BE1-11B5-5A441F720045}"/>
              </a:ext>
            </a:extLst>
          </p:cNvPr>
          <p:cNvSpPr>
            <a:spLocks noGrp="1"/>
          </p:cNvSpPr>
          <p:nvPr>
            <p:ph type="sldNum" sz="quarter" idx="15"/>
          </p:nvPr>
        </p:nvSpPr>
        <p:spPr/>
        <p:txBody>
          <a:bodyPr/>
          <a:lstStyle/>
          <a:p>
            <a:fld id="{18D65601-5AE2-46FC-B138-694DDD2B510D}" type="slidenum">
              <a:rPr lang="en-US" smtClean="0"/>
              <a:pPr/>
              <a:t>16</a:t>
            </a:fld>
            <a:endParaRPr lang="en-US" dirty="0"/>
          </a:p>
        </p:txBody>
      </p:sp>
    </p:spTree>
    <p:extLst>
      <p:ext uri="{BB962C8B-B14F-4D97-AF65-F5344CB8AC3E}">
        <p14:creationId xmlns:p14="http://schemas.microsoft.com/office/powerpoint/2010/main" val="58647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BE68C-9B32-B1E6-4143-AB2507E8DDA8}"/>
              </a:ext>
            </a:extLst>
          </p:cNvPr>
          <p:cNvSpPr>
            <a:spLocks noGrp="1"/>
          </p:cNvSpPr>
          <p:nvPr>
            <p:ph type="title"/>
          </p:nvPr>
        </p:nvSpPr>
        <p:spPr>
          <a:xfrm>
            <a:off x="1468814" y="503852"/>
            <a:ext cx="9808773" cy="1427585"/>
          </a:xfrm>
        </p:spPr>
        <p:txBody>
          <a:bodyPr anchor="ctr">
            <a:normAutofit/>
          </a:bodyPr>
          <a:lstStyle/>
          <a:p>
            <a:r>
              <a:rPr lang="en-US" dirty="0"/>
              <a:t>Assessment and Treatment Planning</a:t>
            </a:r>
          </a:p>
        </p:txBody>
      </p:sp>
      <p:sp>
        <p:nvSpPr>
          <p:cNvPr id="10" name="Content Placeholder 2">
            <a:extLst>
              <a:ext uri="{FF2B5EF4-FFF2-40B4-BE49-F238E27FC236}">
                <a16:creationId xmlns:a16="http://schemas.microsoft.com/office/drawing/2014/main" id="{8AA29B9D-2F36-ED59-74E3-7487B75E7ECC}"/>
              </a:ext>
            </a:extLst>
          </p:cNvPr>
          <p:cNvSpPr>
            <a:spLocks noGrp="1"/>
          </p:cNvSpPr>
          <p:nvPr>
            <p:ph sz="quarter" idx="12"/>
          </p:nvPr>
        </p:nvSpPr>
        <p:spPr>
          <a:xfrm>
            <a:off x="1468815" y="2057401"/>
            <a:ext cx="3068678" cy="4119463"/>
          </a:xfrm>
        </p:spPr>
        <p:txBody>
          <a:bodyPr/>
          <a:lstStyle/>
          <a:p>
            <a:pPr marL="0" indent="0">
              <a:buNone/>
            </a:pPr>
            <a:endParaRPr lang="en-US" dirty="0"/>
          </a:p>
        </p:txBody>
      </p:sp>
      <p:sp>
        <p:nvSpPr>
          <p:cNvPr id="12" name="Slide Number Placeholder 4">
            <a:extLst>
              <a:ext uri="{FF2B5EF4-FFF2-40B4-BE49-F238E27FC236}">
                <a16:creationId xmlns:a16="http://schemas.microsoft.com/office/drawing/2014/main" id="{ACECEEF4-A60A-4AA3-A073-31DB6EA9033C}"/>
              </a:ext>
            </a:extLst>
          </p:cNvPr>
          <p:cNvSpPr>
            <a:spLocks noGrp="1"/>
          </p:cNvSpPr>
          <p:nvPr>
            <p:ph type="sldNum" sz="quarter" idx="15"/>
          </p:nvPr>
        </p:nvSpPr>
        <p:spPr>
          <a:xfrm>
            <a:off x="412136" y="5943601"/>
            <a:ext cx="968983" cy="651912"/>
          </a:xfrm>
        </p:spPr>
        <p:txBody>
          <a:bodyPr/>
          <a:lstStyle/>
          <a:p>
            <a:pPr>
              <a:spcAft>
                <a:spcPts val="600"/>
              </a:spcAft>
            </a:pPr>
            <a:fld id="{18D65601-5AE2-46FC-B138-694DDD2B510D}" type="slidenum">
              <a:rPr lang="en-US" smtClean="0"/>
              <a:pPr>
                <a:spcAft>
                  <a:spcPts val="600"/>
                </a:spcAft>
              </a:pPr>
              <a:t>17</a:t>
            </a:fld>
            <a:endParaRPr lang="en-US"/>
          </a:p>
        </p:txBody>
      </p:sp>
      <p:sp>
        <p:nvSpPr>
          <p:cNvPr id="4" name="Slide Number Placeholder 3" hidden="1">
            <a:extLst>
              <a:ext uri="{FF2B5EF4-FFF2-40B4-BE49-F238E27FC236}">
                <a16:creationId xmlns:a16="http://schemas.microsoft.com/office/drawing/2014/main" id="{837CC6A5-9A4E-6128-325C-3283DE0119EB}"/>
              </a:ext>
            </a:extLst>
          </p:cNvPr>
          <p:cNvSpPr>
            <a:spLocks noGrp="1"/>
          </p:cNvSpPr>
          <p:nvPr>
            <p:ph type="sldNum" sz="quarter" idx="4294967295"/>
          </p:nvPr>
        </p:nvSpPr>
        <p:spPr>
          <a:xfrm>
            <a:off x="412136" y="5943601"/>
            <a:ext cx="968983" cy="651912"/>
          </a:xfrm>
        </p:spPr>
        <p:txBody>
          <a:bodyPr/>
          <a:lstStyle/>
          <a:p>
            <a:pPr>
              <a:spcAft>
                <a:spcPts val="600"/>
              </a:spcAft>
            </a:pPr>
            <a:fld id="{5A8497E0-A968-47B6-BC5B-2687C3CBD4B5}" type="slidenum">
              <a:rPr lang="en-US" smtClean="0"/>
              <a:pPr>
                <a:spcAft>
                  <a:spcPts val="600"/>
                </a:spcAft>
              </a:pPr>
              <a:t>17</a:t>
            </a:fld>
            <a:endParaRPr lang="en-US"/>
          </a:p>
        </p:txBody>
      </p:sp>
      <p:graphicFrame>
        <p:nvGraphicFramePr>
          <p:cNvPr id="6" name="Content Placeholder 2">
            <a:extLst>
              <a:ext uri="{FF2B5EF4-FFF2-40B4-BE49-F238E27FC236}">
                <a16:creationId xmlns:a16="http://schemas.microsoft.com/office/drawing/2014/main" id="{62F4EF0E-2721-E010-F0D5-630F26F19E17}"/>
              </a:ext>
            </a:extLst>
          </p:cNvPr>
          <p:cNvGraphicFramePr>
            <a:graphicFrameLocks noGrp="1"/>
          </p:cNvGraphicFramePr>
          <p:nvPr>
            <p:ph sz="quarter" idx="11"/>
            <p:extLst>
              <p:ext uri="{D42A27DB-BD31-4B8C-83A1-F6EECF244321}">
                <p14:modId xmlns:p14="http://schemas.microsoft.com/office/powerpoint/2010/main" val="1854065416"/>
              </p:ext>
            </p:extLst>
          </p:nvPr>
        </p:nvGraphicFramePr>
        <p:xfrm>
          <a:off x="1381119" y="1931437"/>
          <a:ext cx="9808773" cy="41194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4686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DC181-8FF6-3DB2-6B51-5593F18F61D0}"/>
              </a:ext>
            </a:extLst>
          </p:cNvPr>
          <p:cNvSpPr>
            <a:spLocks noGrp="1"/>
          </p:cNvSpPr>
          <p:nvPr>
            <p:ph type="title"/>
          </p:nvPr>
        </p:nvSpPr>
        <p:spPr>
          <a:xfrm>
            <a:off x="1317614" y="690511"/>
            <a:ext cx="4964671" cy="5253089"/>
          </a:xfrm>
        </p:spPr>
        <p:txBody>
          <a:bodyPr anchor="b">
            <a:normAutofit/>
          </a:bodyPr>
          <a:lstStyle/>
          <a:p>
            <a:r>
              <a:rPr lang="en-US" dirty="0"/>
              <a:t>Assessment in C-PTS</a:t>
            </a:r>
          </a:p>
        </p:txBody>
      </p:sp>
      <p:sp>
        <p:nvSpPr>
          <p:cNvPr id="3" name="Content Placeholder 2">
            <a:extLst>
              <a:ext uri="{FF2B5EF4-FFF2-40B4-BE49-F238E27FC236}">
                <a16:creationId xmlns:a16="http://schemas.microsoft.com/office/drawing/2014/main" id="{0CD8E47D-3FE8-450D-F04E-16E7D5770576}"/>
              </a:ext>
            </a:extLst>
          </p:cNvPr>
          <p:cNvSpPr>
            <a:spLocks noGrp="1"/>
          </p:cNvSpPr>
          <p:nvPr>
            <p:ph sz="quarter" idx="10"/>
          </p:nvPr>
        </p:nvSpPr>
        <p:spPr>
          <a:xfrm>
            <a:off x="6282286" y="690465"/>
            <a:ext cx="4784372" cy="5253089"/>
          </a:xfrm>
        </p:spPr>
        <p:txBody>
          <a:bodyPr anchor="ctr">
            <a:normAutofit/>
          </a:bodyPr>
          <a:lstStyle/>
          <a:p>
            <a:pPr>
              <a:lnSpc>
                <a:spcPct val="90000"/>
              </a:lnSpc>
            </a:pPr>
            <a:r>
              <a:rPr lang="en-US" sz="1900" dirty="0"/>
              <a:t>What we need to know</a:t>
            </a:r>
          </a:p>
          <a:p>
            <a:pPr lvl="1">
              <a:lnSpc>
                <a:spcPct val="90000"/>
              </a:lnSpc>
            </a:pPr>
            <a:r>
              <a:rPr lang="en-US" sz="1900" dirty="0"/>
              <a:t>Acute v. complex</a:t>
            </a:r>
          </a:p>
          <a:p>
            <a:pPr lvl="1">
              <a:lnSpc>
                <a:spcPct val="90000"/>
              </a:lnSpc>
            </a:pPr>
            <a:r>
              <a:rPr lang="en-US" sz="1900" dirty="0"/>
              <a:t>Symptom presentation </a:t>
            </a:r>
          </a:p>
          <a:p>
            <a:pPr lvl="1">
              <a:lnSpc>
                <a:spcPct val="90000"/>
              </a:lnSpc>
            </a:pPr>
            <a:r>
              <a:rPr lang="en-US" sz="1900" dirty="0"/>
              <a:t>What are the contributing factors for the client’s symptoms?</a:t>
            </a:r>
          </a:p>
          <a:p>
            <a:pPr lvl="1">
              <a:lnSpc>
                <a:spcPct val="90000"/>
              </a:lnSpc>
            </a:pPr>
            <a:r>
              <a:rPr lang="en-US" sz="1900" dirty="0"/>
              <a:t>What is the client’s support system like?</a:t>
            </a:r>
          </a:p>
          <a:p>
            <a:pPr lvl="1">
              <a:lnSpc>
                <a:spcPct val="90000"/>
              </a:lnSpc>
            </a:pPr>
            <a:r>
              <a:rPr lang="en-US" sz="1900" dirty="0"/>
              <a:t>Can the client tolerate affect or state change?</a:t>
            </a:r>
          </a:p>
          <a:p>
            <a:pPr lvl="1">
              <a:lnSpc>
                <a:spcPct val="90000"/>
              </a:lnSpc>
            </a:pPr>
            <a:r>
              <a:rPr lang="en-US" sz="1900" dirty="0"/>
              <a:t>To what degree do we suspect dissociation?</a:t>
            </a:r>
          </a:p>
          <a:p>
            <a:pPr lvl="1">
              <a:lnSpc>
                <a:spcPct val="90000"/>
              </a:lnSpc>
            </a:pPr>
            <a:r>
              <a:rPr lang="en-US" sz="1900" dirty="0"/>
              <a:t>Are there any possible secondary gains?</a:t>
            </a:r>
          </a:p>
          <a:p>
            <a:pPr lvl="1">
              <a:lnSpc>
                <a:spcPct val="90000"/>
              </a:lnSpc>
            </a:pPr>
            <a:r>
              <a:rPr lang="en-US" sz="1900" dirty="0"/>
              <a:t>The client’s overall readiness for therapeutic interventions</a:t>
            </a:r>
          </a:p>
        </p:txBody>
      </p:sp>
      <p:sp>
        <p:nvSpPr>
          <p:cNvPr id="4" name="Slide Number Placeholder 3" hidden="1">
            <a:extLst>
              <a:ext uri="{FF2B5EF4-FFF2-40B4-BE49-F238E27FC236}">
                <a16:creationId xmlns:a16="http://schemas.microsoft.com/office/drawing/2014/main" id="{6B47A0B1-BC45-7C2D-AAF2-50B897CAE863}"/>
              </a:ext>
            </a:extLst>
          </p:cNvPr>
          <p:cNvSpPr>
            <a:spLocks noGrp="1"/>
          </p:cNvSpPr>
          <p:nvPr>
            <p:ph type="sldNum" sz="quarter" idx="4294967295"/>
          </p:nvPr>
        </p:nvSpPr>
        <p:spPr>
          <a:xfrm>
            <a:off x="412136" y="5943601"/>
            <a:ext cx="968983" cy="651912"/>
          </a:xfrm>
        </p:spPr>
        <p:txBody>
          <a:bodyPr/>
          <a:lstStyle/>
          <a:p>
            <a:pPr>
              <a:spcAft>
                <a:spcPts val="600"/>
              </a:spcAft>
            </a:pPr>
            <a:fld id="{5A8497E0-A968-47B6-BC5B-2687C3CBD4B5}" type="slidenum">
              <a:rPr lang="en-US" smtClean="0"/>
              <a:pPr>
                <a:spcAft>
                  <a:spcPts val="600"/>
                </a:spcAft>
              </a:pPr>
              <a:t>18</a:t>
            </a:fld>
            <a:endParaRPr lang="en-US"/>
          </a:p>
        </p:txBody>
      </p:sp>
    </p:spTree>
    <p:extLst>
      <p:ext uri="{BB962C8B-B14F-4D97-AF65-F5344CB8AC3E}">
        <p14:creationId xmlns:p14="http://schemas.microsoft.com/office/powerpoint/2010/main" val="3714060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6061-470D-8CA7-1D51-B5A62BB3A93D}"/>
              </a:ext>
            </a:extLst>
          </p:cNvPr>
          <p:cNvSpPr>
            <a:spLocks noGrp="1"/>
          </p:cNvSpPr>
          <p:nvPr>
            <p:ph type="title"/>
          </p:nvPr>
        </p:nvSpPr>
        <p:spPr>
          <a:xfrm>
            <a:off x="1468814" y="503852"/>
            <a:ext cx="9808773" cy="1427585"/>
          </a:xfrm>
        </p:spPr>
        <p:txBody>
          <a:bodyPr anchor="ctr">
            <a:normAutofit/>
          </a:bodyPr>
          <a:lstStyle/>
          <a:p>
            <a:r>
              <a:rPr lang="en-US" dirty="0"/>
              <a:t>Objective and subjective measures</a:t>
            </a:r>
          </a:p>
        </p:txBody>
      </p:sp>
      <p:pic>
        <p:nvPicPr>
          <p:cNvPr id="7" name="Content Placeholder 6" descr="A desk with a stack of papers and a cork board on the wall&#10;&#10;Description automatically generated">
            <a:extLst>
              <a:ext uri="{FF2B5EF4-FFF2-40B4-BE49-F238E27FC236}">
                <a16:creationId xmlns:a16="http://schemas.microsoft.com/office/drawing/2014/main" id="{388E80E4-50B2-48B3-4F87-3A48D06532B9}"/>
              </a:ext>
            </a:extLst>
          </p:cNvPr>
          <p:cNvPicPr>
            <a:picLocks noGrp="1" noChangeAspect="1"/>
          </p:cNvPicPr>
          <p:nvPr>
            <p:ph sz="quarter" idx="12"/>
          </p:nvPr>
        </p:nvPicPr>
        <p:blipFill>
          <a:blip r:embed="rId2"/>
          <a:stretch>
            <a:fillRect/>
          </a:stretch>
        </p:blipFill>
        <p:spPr>
          <a:xfrm>
            <a:off x="1629569" y="2057400"/>
            <a:ext cx="2746375" cy="4119563"/>
          </a:xfrm>
        </p:spPr>
      </p:pic>
      <p:sp>
        <p:nvSpPr>
          <p:cNvPr id="4" name="Slide Number Placeholder 3">
            <a:extLst>
              <a:ext uri="{FF2B5EF4-FFF2-40B4-BE49-F238E27FC236}">
                <a16:creationId xmlns:a16="http://schemas.microsoft.com/office/drawing/2014/main" id="{C8C7D0E1-83B8-677F-3C15-497FC0AED520}"/>
              </a:ext>
            </a:extLst>
          </p:cNvPr>
          <p:cNvSpPr>
            <a:spLocks noGrp="1"/>
          </p:cNvSpPr>
          <p:nvPr>
            <p:ph type="sldNum" sz="quarter" idx="15"/>
          </p:nvPr>
        </p:nvSpPr>
        <p:spPr>
          <a:xfrm>
            <a:off x="412136" y="5943601"/>
            <a:ext cx="968983" cy="651912"/>
          </a:xfrm>
        </p:spPr>
        <p:txBody>
          <a:bodyPr anchor="ctr">
            <a:normAutofit/>
          </a:bodyPr>
          <a:lstStyle/>
          <a:p>
            <a:pPr>
              <a:spcAft>
                <a:spcPts val="600"/>
              </a:spcAft>
            </a:pPr>
            <a:fld id="{5A8497E0-A968-47B6-BC5B-2687C3CBD4B5}" type="slidenum">
              <a:rPr lang="en-US" smtClean="0"/>
              <a:pPr>
                <a:spcAft>
                  <a:spcPts val="600"/>
                </a:spcAft>
              </a:pPr>
              <a:t>19</a:t>
            </a:fld>
            <a:endParaRPr lang="en-US"/>
          </a:p>
        </p:txBody>
      </p:sp>
      <p:graphicFrame>
        <p:nvGraphicFramePr>
          <p:cNvPr id="6" name="Content Placeholder 2">
            <a:extLst>
              <a:ext uri="{FF2B5EF4-FFF2-40B4-BE49-F238E27FC236}">
                <a16:creationId xmlns:a16="http://schemas.microsoft.com/office/drawing/2014/main" id="{1071459E-1D2B-DF22-18E9-67FECF88D987}"/>
              </a:ext>
            </a:extLst>
          </p:cNvPr>
          <p:cNvGraphicFramePr>
            <a:graphicFrameLocks noGrp="1"/>
          </p:cNvGraphicFramePr>
          <p:nvPr>
            <p:ph sz="quarter" idx="11"/>
            <p:extLst>
              <p:ext uri="{D42A27DB-BD31-4B8C-83A1-F6EECF244321}">
                <p14:modId xmlns:p14="http://schemas.microsoft.com/office/powerpoint/2010/main" val="754025709"/>
              </p:ext>
            </p:extLst>
          </p:nvPr>
        </p:nvGraphicFramePr>
        <p:xfrm>
          <a:off x="5191727" y="2057401"/>
          <a:ext cx="6085857" cy="41194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94504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9ED81-575C-E438-1A97-DC3FFB7043B7}"/>
              </a:ext>
            </a:extLst>
          </p:cNvPr>
          <p:cNvSpPr>
            <a:spLocks noGrp="1"/>
          </p:cNvSpPr>
          <p:nvPr>
            <p:ph type="title"/>
          </p:nvPr>
        </p:nvSpPr>
        <p:spPr/>
        <p:txBody>
          <a:bodyPr/>
          <a:lstStyle/>
          <a:p>
            <a:r>
              <a:rPr lang="en-US" dirty="0"/>
              <a:t>Common Symptoms of Dissociative Disorders</a:t>
            </a:r>
          </a:p>
        </p:txBody>
      </p:sp>
      <p:sp>
        <p:nvSpPr>
          <p:cNvPr id="3" name="Content Placeholder 2">
            <a:extLst>
              <a:ext uri="{FF2B5EF4-FFF2-40B4-BE49-F238E27FC236}">
                <a16:creationId xmlns:a16="http://schemas.microsoft.com/office/drawing/2014/main" id="{5C754BB1-1EEE-3295-56AE-FF42E98F71CF}"/>
              </a:ext>
            </a:extLst>
          </p:cNvPr>
          <p:cNvSpPr>
            <a:spLocks noGrp="1"/>
          </p:cNvSpPr>
          <p:nvPr>
            <p:ph sz="quarter" idx="12"/>
          </p:nvPr>
        </p:nvSpPr>
        <p:spPr>
          <a:xfrm>
            <a:off x="1450152" y="2108722"/>
            <a:ext cx="9538413" cy="4119463"/>
          </a:xfrm>
        </p:spPr>
        <p:txBody>
          <a:bodyPr/>
          <a:lstStyle/>
          <a:p>
            <a:r>
              <a:rPr lang="en-US" dirty="0"/>
              <a:t>Amnesia</a:t>
            </a:r>
          </a:p>
          <a:p>
            <a:r>
              <a:rPr lang="en-US" dirty="0"/>
              <a:t>Depersonalization and derealization symptoms that refer to a division of the personality (distorted perception of body, not recognizing self or friends, being ‘outside the body’)</a:t>
            </a:r>
          </a:p>
          <a:p>
            <a:r>
              <a:rPr lang="en-US" dirty="0"/>
              <a:t>Passive influence (different parts influencing behavior internally)</a:t>
            </a:r>
          </a:p>
          <a:p>
            <a:r>
              <a:rPr lang="en-US" dirty="0"/>
              <a:t>Somatoform dissociative symptoms (unexplained pain or lack thereof, pseudo-seizures, numbness, conversion disorder)</a:t>
            </a:r>
          </a:p>
          <a:p>
            <a:r>
              <a:rPr lang="en-US" dirty="0"/>
              <a:t>Schneiderian symptoms (symptoms of schizophrenia)</a:t>
            </a:r>
          </a:p>
          <a:p>
            <a:r>
              <a:rPr lang="en-US" dirty="0"/>
              <a:t>Puzzling fluctuations in behavior, mood, and narrative</a:t>
            </a:r>
          </a:p>
        </p:txBody>
      </p:sp>
      <p:sp>
        <p:nvSpPr>
          <p:cNvPr id="4" name="Slide Number Placeholder 3">
            <a:extLst>
              <a:ext uri="{FF2B5EF4-FFF2-40B4-BE49-F238E27FC236}">
                <a16:creationId xmlns:a16="http://schemas.microsoft.com/office/drawing/2014/main" id="{DBFF2390-0E86-451A-CC36-0DB5669051EF}"/>
              </a:ext>
            </a:extLst>
          </p:cNvPr>
          <p:cNvSpPr>
            <a:spLocks noGrp="1"/>
          </p:cNvSpPr>
          <p:nvPr>
            <p:ph type="sldNum" sz="quarter" idx="15"/>
          </p:nvPr>
        </p:nvSpPr>
        <p:spPr/>
        <p:txBody>
          <a:bodyPr/>
          <a:lstStyle/>
          <a:p>
            <a:fld id="{18D65601-5AE2-46FC-B138-694DDD2B510D}" type="slidenum">
              <a:rPr lang="en-US" smtClean="0"/>
              <a:pPr/>
              <a:t>20</a:t>
            </a:fld>
            <a:endParaRPr lang="en-US" dirty="0"/>
          </a:p>
        </p:txBody>
      </p:sp>
      <p:sp>
        <p:nvSpPr>
          <p:cNvPr id="5" name="TextBox 4">
            <a:extLst>
              <a:ext uri="{FF2B5EF4-FFF2-40B4-BE49-F238E27FC236}">
                <a16:creationId xmlns:a16="http://schemas.microsoft.com/office/drawing/2014/main" id="{B841B950-785B-95CB-FA55-536C5BE7A0BD}"/>
              </a:ext>
            </a:extLst>
          </p:cNvPr>
          <p:cNvSpPr txBox="1"/>
          <p:nvPr/>
        </p:nvSpPr>
        <p:spPr>
          <a:xfrm>
            <a:off x="7725103" y="5943600"/>
            <a:ext cx="4054761" cy="646331"/>
          </a:xfrm>
          <a:prstGeom prst="rect">
            <a:avLst/>
          </a:prstGeom>
          <a:noFill/>
        </p:spPr>
        <p:txBody>
          <a:bodyPr wrap="square" rtlCol="0">
            <a:spAutoFit/>
          </a:bodyPr>
          <a:lstStyle/>
          <a:p>
            <a:r>
              <a:rPr lang="en-US" dirty="0"/>
              <a:t>Steele, Boon, and Van der Hart (2017)</a:t>
            </a:r>
          </a:p>
          <a:p>
            <a:endParaRPr lang="en-US" dirty="0"/>
          </a:p>
        </p:txBody>
      </p:sp>
    </p:spTree>
    <p:extLst>
      <p:ext uri="{BB962C8B-B14F-4D97-AF65-F5344CB8AC3E}">
        <p14:creationId xmlns:p14="http://schemas.microsoft.com/office/powerpoint/2010/main" val="3410715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E2F96-0302-6F05-40D6-1E3FAA941551}"/>
              </a:ext>
            </a:extLst>
          </p:cNvPr>
          <p:cNvSpPr>
            <a:spLocks noGrp="1"/>
          </p:cNvSpPr>
          <p:nvPr>
            <p:ph type="title"/>
          </p:nvPr>
        </p:nvSpPr>
        <p:spPr>
          <a:xfrm>
            <a:off x="1434111" y="148967"/>
            <a:ext cx="9150675" cy="1427585"/>
          </a:xfrm>
        </p:spPr>
        <p:txBody>
          <a:bodyPr/>
          <a:lstStyle/>
          <a:p>
            <a:r>
              <a:rPr lang="en-US" dirty="0"/>
              <a:t>False-Positive DID considerations</a:t>
            </a:r>
          </a:p>
        </p:txBody>
      </p:sp>
      <p:sp>
        <p:nvSpPr>
          <p:cNvPr id="6" name="Content Placeholder 5">
            <a:extLst>
              <a:ext uri="{FF2B5EF4-FFF2-40B4-BE49-F238E27FC236}">
                <a16:creationId xmlns:a16="http://schemas.microsoft.com/office/drawing/2014/main" id="{75F531F8-4E1D-702D-CD03-C6E6B54343D3}"/>
              </a:ext>
            </a:extLst>
          </p:cNvPr>
          <p:cNvSpPr>
            <a:spLocks noGrp="1"/>
          </p:cNvSpPr>
          <p:nvPr>
            <p:ph sz="quarter" idx="12"/>
          </p:nvPr>
        </p:nvSpPr>
        <p:spPr>
          <a:xfrm>
            <a:off x="1450152" y="1434662"/>
            <a:ext cx="9711833" cy="4793523"/>
          </a:xfrm>
        </p:spPr>
        <p:txBody>
          <a:bodyPr>
            <a:normAutofit/>
          </a:bodyPr>
          <a:lstStyle/>
          <a:p>
            <a:r>
              <a:rPr lang="en-US" dirty="0"/>
              <a:t>“Cookbook” answers during diagnostic assessment</a:t>
            </a:r>
          </a:p>
          <a:p>
            <a:r>
              <a:rPr lang="en-US" dirty="0"/>
              <a:t>Anger/defensiveness when asked for examples of their experience</a:t>
            </a:r>
          </a:p>
          <a:p>
            <a:r>
              <a:rPr lang="en-US" dirty="0"/>
              <a:t>Clear chronological history</a:t>
            </a:r>
          </a:p>
          <a:p>
            <a:r>
              <a:rPr lang="en-US" dirty="0"/>
              <a:t>Use of first person across of experiences and third person only when asked about dissociation or parts</a:t>
            </a:r>
          </a:p>
          <a:p>
            <a:r>
              <a:rPr lang="en-US" dirty="0"/>
              <a:t>Dramatic shifts in the first session or during assessment</a:t>
            </a:r>
          </a:p>
          <a:p>
            <a:r>
              <a:rPr lang="en-US" dirty="0"/>
              <a:t>Bringing “proof” of DID (timelines, maps or picture of parts)</a:t>
            </a:r>
          </a:p>
          <a:p>
            <a:r>
              <a:rPr lang="en-US" dirty="0"/>
              <a:t>Reveal diagnosis to many people without fear or shame</a:t>
            </a:r>
          </a:p>
          <a:p>
            <a:r>
              <a:rPr lang="en-US" dirty="0"/>
              <a:t>Obvious secondary gains.</a:t>
            </a:r>
          </a:p>
          <a:p>
            <a:r>
              <a:rPr lang="en-US" dirty="0"/>
              <a:t>Heavily involved in DID community or chat rooms. </a:t>
            </a:r>
          </a:p>
          <a:p>
            <a:pPr marL="0" indent="0">
              <a:buNone/>
            </a:pPr>
            <a:r>
              <a:rPr lang="en-US" b="1" dirty="0"/>
              <a:t>All clients are suffering and deserving of compassion regardless of presentation.</a:t>
            </a:r>
          </a:p>
        </p:txBody>
      </p:sp>
      <p:sp>
        <p:nvSpPr>
          <p:cNvPr id="5" name="Slide Number Placeholder 4">
            <a:extLst>
              <a:ext uri="{FF2B5EF4-FFF2-40B4-BE49-F238E27FC236}">
                <a16:creationId xmlns:a16="http://schemas.microsoft.com/office/drawing/2014/main" id="{42ACB9B5-53A8-8711-9197-8CB4FCC045C2}"/>
              </a:ext>
            </a:extLst>
          </p:cNvPr>
          <p:cNvSpPr>
            <a:spLocks noGrp="1"/>
          </p:cNvSpPr>
          <p:nvPr>
            <p:ph type="sldNum" sz="quarter" idx="15"/>
          </p:nvPr>
        </p:nvSpPr>
        <p:spPr/>
        <p:txBody>
          <a:bodyPr/>
          <a:lstStyle/>
          <a:p>
            <a:fld id="{18D65601-5AE2-46FC-B138-694DDD2B510D}" type="slidenum">
              <a:rPr lang="en-US" smtClean="0"/>
              <a:pPr/>
              <a:t>21</a:t>
            </a:fld>
            <a:endParaRPr lang="en-US" dirty="0"/>
          </a:p>
        </p:txBody>
      </p:sp>
      <p:sp>
        <p:nvSpPr>
          <p:cNvPr id="8" name="TextBox 7">
            <a:extLst>
              <a:ext uri="{FF2B5EF4-FFF2-40B4-BE49-F238E27FC236}">
                <a16:creationId xmlns:a16="http://schemas.microsoft.com/office/drawing/2014/main" id="{3686584B-25E9-C122-5B89-9665BE2AEDE3}"/>
              </a:ext>
            </a:extLst>
          </p:cNvPr>
          <p:cNvSpPr txBox="1"/>
          <p:nvPr/>
        </p:nvSpPr>
        <p:spPr>
          <a:xfrm>
            <a:off x="8034576" y="6226181"/>
            <a:ext cx="5100420" cy="369332"/>
          </a:xfrm>
          <a:prstGeom prst="rect">
            <a:avLst/>
          </a:prstGeom>
          <a:noFill/>
        </p:spPr>
        <p:txBody>
          <a:bodyPr wrap="square" rtlCol="0">
            <a:spAutoFit/>
          </a:bodyPr>
          <a:lstStyle/>
          <a:p>
            <a:r>
              <a:rPr lang="en-US" dirty="0"/>
              <a:t>Steele, Boon, and Van der Hart (2017)</a:t>
            </a:r>
          </a:p>
        </p:txBody>
      </p:sp>
    </p:spTree>
    <p:extLst>
      <p:ext uri="{BB962C8B-B14F-4D97-AF65-F5344CB8AC3E}">
        <p14:creationId xmlns:p14="http://schemas.microsoft.com/office/powerpoint/2010/main" val="735252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17B9A-D5AE-8B57-D3B2-D378CD70F5FB}"/>
              </a:ext>
            </a:extLst>
          </p:cNvPr>
          <p:cNvSpPr>
            <a:spLocks noGrp="1"/>
          </p:cNvSpPr>
          <p:nvPr>
            <p:ph type="title"/>
          </p:nvPr>
        </p:nvSpPr>
        <p:spPr>
          <a:xfrm>
            <a:off x="1468815" y="503852"/>
            <a:ext cx="9150675" cy="1427585"/>
          </a:xfrm>
        </p:spPr>
        <p:txBody>
          <a:bodyPr anchor="ctr">
            <a:normAutofit/>
          </a:bodyPr>
          <a:lstStyle/>
          <a:p>
            <a:r>
              <a:rPr lang="en-US" dirty="0"/>
              <a:t>Treatment Planning</a:t>
            </a:r>
          </a:p>
        </p:txBody>
      </p:sp>
      <p:sp>
        <p:nvSpPr>
          <p:cNvPr id="3" name="Content Placeholder 2">
            <a:extLst>
              <a:ext uri="{FF2B5EF4-FFF2-40B4-BE49-F238E27FC236}">
                <a16:creationId xmlns:a16="http://schemas.microsoft.com/office/drawing/2014/main" id="{18023EE0-EABD-A203-F0A2-ACB8804471BF}"/>
              </a:ext>
            </a:extLst>
          </p:cNvPr>
          <p:cNvSpPr>
            <a:spLocks noGrp="1"/>
          </p:cNvSpPr>
          <p:nvPr>
            <p:ph sz="quarter" idx="12"/>
          </p:nvPr>
        </p:nvSpPr>
        <p:spPr>
          <a:xfrm>
            <a:off x="1450153" y="2108722"/>
            <a:ext cx="8552264" cy="4119463"/>
          </a:xfrm>
        </p:spPr>
        <p:txBody>
          <a:bodyPr>
            <a:normAutofit lnSpcReduction="10000"/>
          </a:bodyPr>
          <a:lstStyle/>
          <a:p>
            <a:r>
              <a:rPr lang="en-US" sz="2400" dirty="0"/>
              <a:t>Treatment of CPTS </a:t>
            </a:r>
            <a:r>
              <a:rPr lang="en-US" sz="2400" i="1" dirty="0"/>
              <a:t>MUST</a:t>
            </a:r>
            <a:r>
              <a:rPr lang="en-US" sz="2400" dirty="0"/>
              <a:t>  be staged appropriately. </a:t>
            </a:r>
          </a:p>
          <a:p>
            <a:r>
              <a:rPr lang="en-US" sz="2400" dirty="0"/>
              <a:t>Staging helps us ensure that we honor the client’s </a:t>
            </a:r>
            <a:r>
              <a:rPr lang="en-US" sz="2400" i="1" dirty="0"/>
              <a:t>window of tolerance. </a:t>
            </a:r>
          </a:p>
          <a:p>
            <a:pPr marL="0" indent="0">
              <a:buNone/>
            </a:pPr>
            <a:endParaRPr lang="en-US" sz="2400" i="1" dirty="0"/>
          </a:p>
          <a:p>
            <a:r>
              <a:rPr lang="en-US" sz="2400" dirty="0"/>
              <a:t>Disclosure is NOT the goal</a:t>
            </a:r>
          </a:p>
          <a:p>
            <a:r>
              <a:rPr lang="en-US" sz="2400" dirty="0"/>
              <a:t>Abreaction or catharsis is NOT the goal</a:t>
            </a:r>
          </a:p>
          <a:p>
            <a:endParaRPr lang="en-US" sz="2400" dirty="0"/>
          </a:p>
          <a:p>
            <a:r>
              <a:rPr lang="en-US" sz="2400" dirty="0"/>
              <a:t>Ultimately, we aim to reduce symptoms and improve quality of life by establishing both internal and external safety.</a:t>
            </a:r>
          </a:p>
          <a:p>
            <a:endParaRPr lang="en-US" dirty="0"/>
          </a:p>
          <a:p>
            <a:endParaRPr lang="en-US" dirty="0"/>
          </a:p>
        </p:txBody>
      </p:sp>
      <p:sp>
        <p:nvSpPr>
          <p:cNvPr id="4" name="Slide Number Placeholder 3">
            <a:extLst>
              <a:ext uri="{FF2B5EF4-FFF2-40B4-BE49-F238E27FC236}">
                <a16:creationId xmlns:a16="http://schemas.microsoft.com/office/drawing/2014/main" id="{002B1EE2-2A1B-9B50-F131-228B75376A74}"/>
              </a:ext>
            </a:extLst>
          </p:cNvPr>
          <p:cNvSpPr>
            <a:spLocks noGrp="1"/>
          </p:cNvSpPr>
          <p:nvPr>
            <p:ph type="sldNum" sz="quarter" idx="15"/>
          </p:nvPr>
        </p:nvSpPr>
        <p:spPr>
          <a:xfrm>
            <a:off x="412136" y="5943601"/>
            <a:ext cx="968983" cy="651912"/>
          </a:xfrm>
        </p:spPr>
        <p:txBody>
          <a:bodyPr anchor="ctr">
            <a:normAutofit/>
          </a:bodyPr>
          <a:lstStyle/>
          <a:p>
            <a:pPr>
              <a:spcAft>
                <a:spcPts val="600"/>
              </a:spcAft>
            </a:pPr>
            <a:fld id="{5A8497E0-A968-47B6-BC5B-2687C3CBD4B5}" type="slidenum">
              <a:rPr lang="en-US" smtClean="0"/>
              <a:pPr>
                <a:spcAft>
                  <a:spcPts val="600"/>
                </a:spcAft>
              </a:pPr>
              <a:t>22</a:t>
            </a:fld>
            <a:endParaRPr lang="en-US"/>
          </a:p>
        </p:txBody>
      </p:sp>
    </p:spTree>
    <p:extLst>
      <p:ext uri="{BB962C8B-B14F-4D97-AF65-F5344CB8AC3E}">
        <p14:creationId xmlns:p14="http://schemas.microsoft.com/office/powerpoint/2010/main" val="3845880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851C0-F185-65CA-9906-8F090871AFB6}"/>
              </a:ext>
            </a:extLst>
          </p:cNvPr>
          <p:cNvSpPr>
            <a:spLocks noGrp="1"/>
          </p:cNvSpPr>
          <p:nvPr>
            <p:ph type="title"/>
          </p:nvPr>
        </p:nvSpPr>
        <p:spPr>
          <a:xfrm>
            <a:off x="1468814" y="503852"/>
            <a:ext cx="9808773" cy="1427585"/>
          </a:xfrm>
        </p:spPr>
        <p:txBody>
          <a:bodyPr anchor="ctr">
            <a:normAutofit/>
          </a:bodyPr>
          <a:lstStyle/>
          <a:p>
            <a:r>
              <a:rPr lang="en-US" dirty="0"/>
              <a:t>Window of Tolerance</a:t>
            </a:r>
          </a:p>
        </p:txBody>
      </p:sp>
      <p:sp>
        <p:nvSpPr>
          <p:cNvPr id="3" name="Content Placeholder 2">
            <a:extLst>
              <a:ext uri="{FF2B5EF4-FFF2-40B4-BE49-F238E27FC236}">
                <a16:creationId xmlns:a16="http://schemas.microsoft.com/office/drawing/2014/main" id="{B8780B52-7032-31F5-403A-3CE68D3B4BFD}"/>
              </a:ext>
            </a:extLst>
          </p:cNvPr>
          <p:cNvSpPr>
            <a:spLocks noGrp="1"/>
          </p:cNvSpPr>
          <p:nvPr>
            <p:ph sz="quarter" idx="12"/>
          </p:nvPr>
        </p:nvSpPr>
        <p:spPr>
          <a:xfrm>
            <a:off x="1468814" y="2057401"/>
            <a:ext cx="4627186" cy="4119463"/>
          </a:xfrm>
        </p:spPr>
        <p:txBody>
          <a:bodyPr>
            <a:normAutofit/>
          </a:bodyPr>
          <a:lstStyle/>
          <a:p>
            <a:r>
              <a:rPr lang="en-US" sz="2200" dirty="0"/>
              <a:t>The </a:t>
            </a:r>
            <a:r>
              <a:rPr lang="en-US" sz="2200" b="1" dirty="0"/>
              <a:t>window of tolerance </a:t>
            </a:r>
            <a:r>
              <a:rPr lang="en-US" sz="2200" dirty="0"/>
              <a:t>is a term that describes to what degree an individual is able to stay in their social engagement system before their stress response system is activated into fight/flight or freeze.</a:t>
            </a:r>
          </a:p>
          <a:p>
            <a:r>
              <a:rPr lang="en-US" sz="2200" dirty="0"/>
              <a:t>In order for treatment of C-PTS to be effective we must be aware of our clients’ limitations and tolerance. </a:t>
            </a:r>
          </a:p>
        </p:txBody>
      </p:sp>
      <p:pic>
        <p:nvPicPr>
          <p:cNvPr id="6" name="Picture 5" descr="Rural scene of rolling hills with fields, dotted with trees and houses, viewed from interior casement windows framed in wood">
            <a:extLst>
              <a:ext uri="{FF2B5EF4-FFF2-40B4-BE49-F238E27FC236}">
                <a16:creationId xmlns:a16="http://schemas.microsoft.com/office/drawing/2014/main" id="{3443360D-39A5-0119-DF10-2DE3578EBB98}"/>
              </a:ext>
            </a:extLst>
          </p:cNvPr>
          <p:cNvPicPr>
            <a:picLocks noChangeAspect="1"/>
          </p:cNvPicPr>
          <p:nvPr/>
        </p:nvPicPr>
        <p:blipFill>
          <a:blip r:embed="rId2"/>
          <a:srcRect l="2301" r="26645" b="-2"/>
          <a:stretch/>
        </p:blipFill>
        <p:spPr>
          <a:xfrm>
            <a:off x="7170465" y="1931437"/>
            <a:ext cx="4609399" cy="4119463"/>
          </a:xfrm>
          <a:prstGeom prst="rect">
            <a:avLst/>
          </a:prstGeom>
          <a:noFill/>
        </p:spPr>
      </p:pic>
      <p:sp>
        <p:nvSpPr>
          <p:cNvPr id="4" name="Slide Number Placeholder 3">
            <a:extLst>
              <a:ext uri="{FF2B5EF4-FFF2-40B4-BE49-F238E27FC236}">
                <a16:creationId xmlns:a16="http://schemas.microsoft.com/office/drawing/2014/main" id="{0C78DBFB-C09E-0D3D-5A65-E7C6B4316D59}"/>
              </a:ext>
            </a:extLst>
          </p:cNvPr>
          <p:cNvSpPr>
            <a:spLocks noGrp="1"/>
          </p:cNvSpPr>
          <p:nvPr>
            <p:ph type="sldNum" sz="quarter" idx="15"/>
          </p:nvPr>
        </p:nvSpPr>
        <p:spPr>
          <a:xfrm>
            <a:off x="412136" y="5943601"/>
            <a:ext cx="968983" cy="651912"/>
          </a:xfrm>
        </p:spPr>
        <p:txBody>
          <a:bodyPr anchor="ctr">
            <a:normAutofit/>
          </a:bodyPr>
          <a:lstStyle/>
          <a:p>
            <a:pPr>
              <a:spcAft>
                <a:spcPts val="600"/>
              </a:spcAft>
            </a:pPr>
            <a:fld id="{5A8497E0-A968-47B6-BC5B-2687C3CBD4B5}" type="slidenum">
              <a:rPr lang="en-US" smtClean="0"/>
              <a:pPr>
                <a:spcAft>
                  <a:spcPts val="600"/>
                </a:spcAft>
              </a:pPr>
              <a:t>23</a:t>
            </a:fld>
            <a:endParaRPr lang="en-US"/>
          </a:p>
        </p:txBody>
      </p:sp>
    </p:spTree>
    <p:extLst>
      <p:ext uri="{BB962C8B-B14F-4D97-AF65-F5344CB8AC3E}">
        <p14:creationId xmlns:p14="http://schemas.microsoft.com/office/powerpoint/2010/main" val="4073875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7003E-6FD7-7FA1-8AE2-65774F2BA88A}"/>
              </a:ext>
            </a:extLst>
          </p:cNvPr>
          <p:cNvSpPr>
            <a:spLocks noGrp="1"/>
          </p:cNvSpPr>
          <p:nvPr>
            <p:ph type="title"/>
          </p:nvPr>
        </p:nvSpPr>
        <p:spPr>
          <a:xfrm>
            <a:off x="1317614" y="690511"/>
            <a:ext cx="4964671" cy="5253089"/>
          </a:xfrm>
        </p:spPr>
        <p:txBody>
          <a:bodyPr anchor="b">
            <a:normAutofit/>
          </a:bodyPr>
          <a:lstStyle/>
          <a:p>
            <a:r>
              <a:rPr lang="en-US" dirty="0"/>
              <a:t>Why this matters</a:t>
            </a:r>
          </a:p>
        </p:txBody>
      </p:sp>
      <p:sp>
        <p:nvSpPr>
          <p:cNvPr id="3" name="Content Placeholder 2">
            <a:extLst>
              <a:ext uri="{FF2B5EF4-FFF2-40B4-BE49-F238E27FC236}">
                <a16:creationId xmlns:a16="http://schemas.microsoft.com/office/drawing/2014/main" id="{0BF46934-1B23-6B37-DED3-1C05A7488A19}"/>
              </a:ext>
            </a:extLst>
          </p:cNvPr>
          <p:cNvSpPr>
            <a:spLocks noGrp="1"/>
          </p:cNvSpPr>
          <p:nvPr>
            <p:ph sz="quarter" idx="10"/>
          </p:nvPr>
        </p:nvSpPr>
        <p:spPr>
          <a:xfrm>
            <a:off x="6282286" y="690465"/>
            <a:ext cx="4784372" cy="5253089"/>
          </a:xfrm>
        </p:spPr>
        <p:txBody>
          <a:bodyPr anchor="ctr">
            <a:normAutofit/>
          </a:bodyPr>
          <a:lstStyle/>
          <a:p>
            <a:pPr marL="571500" indent="-571500">
              <a:buFont typeface="Arial" panose="020B0604020202020204" pitchFamily="34" charset="0"/>
              <a:buChar char="•"/>
            </a:pPr>
            <a:r>
              <a:rPr lang="en-US" sz="3600" dirty="0"/>
              <a:t>Standard protocols do not always work in complex cases and may actually cause harm.</a:t>
            </a:r>
          </a:p>
          <a:p>
            <a:endParaRPr lang="en-US" sz="3600" dirty="0"/>
          </a:p>
          <a:p>
            <a:r>
              <a:rPr lang="en-US" sz="3600" dirty="0"/>
              <a:t>Thoughts? Examples?</a:t>
            </a:r>
          </a:p>
        </p:txBody>
      </p:sp>
      <p:sp>
        <p:nvSpPr>
          <p:cNvPr id="4" name="Slide Number Placeholder 3" hidden="1">
            <a:extLst>
              <a:ext uri="{FF2B5EF4-FFF2-40B4-BE49-F238E27FC236}">
                <a16:creationId xmlns:a16="http://schemas.microsoft.com/office/drawing/2014/main" id="{4F028784-C13D-8EF0-428E-43BFFE9B8F93}"/>
              </a:ext>
            </a:extLst>
          </p:cNvPr>
          <p:cNvSpPr>
            <a:spLocks noGrp="1"/>
          </p:cNvSpPr>
          <p:nvPr>
            <p:ph type="sldNum" sz="quarter" idx="4294967295"/>
          </p:nvPr>
        </p:nvSpPr>
        <p:spPr>
          <a:xfrm>
            <a:off x="412136" y="5943601"/>
            <a:ext cx="968983" cy="651912"/>
          </a:xfrm>
        </p:spPr>
        <p:txBody>
          <a:bodyPr/>
          <a:lstStyle/>
          <a:p>
            <a:pPr>
              <a:spcAft>
                <a:spcPts val="600"/>
              </a:spcAft>
            </a:pPr>
            <a:fld id="{5A8497E0-A968-47B6-BC5B-2687C3CBD4B5}" type="slidenum">
              <a:rPr lang="en-US" smtClean="0"/>
              <a:pPr>
                <a:spcAft>
                  <a:spcPts val="600"/>
                </a:spcAft>
              </a:pPr>
              <a:t>24</a:t>
            </a:fld>
            <a:endParaRPr lang="en-US"/>
          </a:p>
        </p:txBody>
      </p:sp>
    </p:spTree>
    <p:extLst>
      <p:ext uri="{BB962C8B-B14F-4D97-AF65-F5344CB8AC3E}">
        <p14:creationId xmlns:p14="http://schemas.microsoft.com/office/powerpoint/2010/main" val="42004483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FBFFA-A92C-ABF0-BDD3-D4783760259F}"/>
              </a:ext>
            </a:extLst>
          </p:cNvPr>
          <p:cNvSpPr>
            <a:spLocks noGrp="1"/>
          </p:cNvSpPr>
          <p:nvPr>
            <p:ph type="title"/>
          </p:nvPr>
        </p:nvSpPr>
        <p:spPr/>
        <p:txBody>
          <a:bodyPr/>
          <a:lstStyle/>
          <a:p>
            <a:r>
              <a:rPr lang="en-US" dirty="0"/>
              <a:t>Overarching Treatment Goals for C-PTSD</a:t>
            </a:r>
          </a:p>
        </p:txBody>
      </p:sp>
      <p:sp>
        <p:nvSpPr>
          <p:cNvPr id="3" name="Table Placeholder 2">
            <a:extLst>
              <a:ext uri="{FF2B5EF4-FFF2-40B4-BE49-F238E27FC236}">
                <a16:creationId xmlns:a16="http://schemas.microsoft.com/office/drawing/2014/main" id="{C3BB690E-A699-575F-6F49-B644B3ACBD9D}"/>
              </a:ext>
            </a:extLst>
          </p:cNvPr>
          <p:cNvSpPr>
            <a:spLocks noGrp="1"/>
          </p:cNvSpPr>
          <p:nvPr>
            <p:ph type="tbl" sz="quarter" idx="10"/>
          </p:nvPr>
        </p:nvSpPr>
        <p:spPr/>
        <p:txBody>
          <a:bodyPr/>
          <a:lstStyle/>
          <a:p>
            <a:r>
              <a:rPr lang="en-US" dirty="0"/>
              <a:t>Facilitating greater affect regulation and emotional balance</a:t>
            </a:r>
          </a:p>
          <a:p>
            <a:r>
              <a:rPr lang="en-US" dirty="0"/>
              <a:t>Reducing avoidance symptoms, including dissociation</a:t>
            </a:r>
          </a:p>
          <a:p>
            <a:r>
              <a:rPr lang="en-US" dirty="0"/>
              <a:t>Reducing the frequency and intensity of reexperiencing and heightened arousal symptoms</a:t>
            </a:r>
          </a:p>
          <a:p>
            <a:r>
              <a:rPr lang="en-US" dirty="0"/>
              <a:t>Facilitating improvements in self-concept and sense of self</a:t>
            </a:r>
          </a:p>
          <a:p>
            <a:r>
              <a:rPr lang="en-US" dirty="0"/>
              <a:t>Enhancing success with interpersonal relationships</a:t>
            </a:r>
          </a:p>
          <a:p>
            <a:r>
              <a:rPr lang="en-US" dirty="0"/>
              <a:t>Enhancing sense of meaning, purpose, and hope</a:t>
            </a:r>
          </a:p>
        </p:txBody>
      </p:sp>
      <p:sp>
        <p:nvSpPr>
          <p:cNvPr id="4" name="Slide Number Placeholder 3">
            <a:extLst>
              <a:ext uri="{FF2B5EF4-FFF2-40B4-BE49-F238E27FC236}">
                <a16:creationId xmlns:a16="http://schemas.microsoft.com/office/drawing/2014/main" id="{045C01B4-AA6C-CD17-BBE3-D092DCB4EE8D}"/>
              </a:ext>
            </a:extLst>
          </p:cNvPr>
          <p:cNvSpPr>
            <a:spLocks noGrp="1"/>
          </p:cNvSpPr>
          <p:nvPr>
            <p:ph type="sldNum" sz="quarter" idx="15"/>
          </p:nvPr>
        </p:nvSpPr>
        <p:spPr/>
        <p:txBody>
          <a:bodyPr/>
          <a:lstStyle/>
          <a:p>
            <a:fld id="{18D65601-5AE2-46FC-B138-694DDD2B510D}" type="slidenum">
              <a:rPr lang="en-US" smtClean="0"/>
              <a:pPr/>
              <a:t>25</a:t>
            </a:fld>
            <a:endParaRPr lang="en-US" dirty="0"/>
          </a:p>
        </p:txBody>
      </p:sp>
    </p:spTree>
    <p:extLst>
      <p:ext uri="{BB962C8B-B14F-4D97-AF65-F5344CB8AC3E}">
        <p14:creationId xmlns:p14="http://schemas.microsoft.com/office/powerpoint/2010/main" val="34905544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1507D-4FD0-83CC-58C7-9E79173CA395}"/>
              </a:ext>
            </a:extLst>
          </p:cNvPr>
          <p:cNvSpPr>
            <a:spLocks noGrp="1"/>
          </p:cNvSpPr>
          <p:nvPr>
            <p:ph type="title"/>
          </p:nvPr>
        </p:nvSpPr>
        <p:spPr>
          <a:xfrm>
            <a:off x="1424967" y="0"/>
            <a:ext cx="9808773" cy="1427585"/>
          </a:xfrm>
        </p:spPr>
        <p:txBody>
          <a:bodyPr anchor="ctr">
            <a:normAutofit/>
          </a:bodyPr>
          <a:lstStyle/>
          <a:p>
            <a:r>
              <a:rPr lang="en-US" dirty="0"/>
              <a:t>Staging Treatment</a:t>
            </a:r>
          </a:p>
        </p:txBody>
      </p:sp>
      <p:sp>
        <p:nvSpPr>
          <p:cNvPr id="10" name="Content Placeholder 2">
            <a:extLst>
              <a:ext uri="{FF2B5EF4-FFF2-40B4-BE49-F238E27FC236}">
                <a16:creationId xmlns:a16="http://schemas.microsoft.com/office/drawing/2014/main" id="{7065A377-184B-CB9E-A469-48BA3945E613}"/>
              </a:ext>
            </a:extLst>
          </p:cNvPr>
          <p:cNvSpPr>
            <a:spLocks noGrp="1"/>
          </p:cNvSpPr>
          <p:nvPr>
            <p:ph sz="quarter" idx="12"/>
          </p:nvPr>
        </p:nvSpPr>
        <p:spPr>
          <a:xfrm>
            <a:off x="1468815" y="2057401"/>
            <a:ext cx="3068678" cy="4119463"/>
          </a:xfrm>
        </p:spPr>
        <p:txBody>
          <a:bodyPr/>
          <a:lstStyle/>
          <a:p>
            <a:endParaRPr lang="en-US"/>
          </a:p>
        </p:txBody>
      </p:sp>
      <p:sp>
        <p:nvSpPr>
          <p:cNvPr id="4" name="Slide Number Placeholder 3">
            <a:extLst>
              <a:ext uri="{FF2B5EF4-FFF2-40B4-BE49-F238E27FC236}">
                <a16:creationId xmlns:a16="http://schemas.microsoft.com/office/drawing/2014/main" id="{35CDF8F3-0077-0C11-CAC3-DDD5FAA31F09}"/>
              </a:ext>
            </a:extLst>
          </p:cNvPr>
          <p:cNvSpPr>
            <a:spLocks noGrp="1"/>
          </p:cNvSpPr>
          <p:nvPr>
            <p:ph type="sldNum" sz="quarter" idx="15"/>
          </p:nvPr>
        </p:nvSpPr>
        <p:spPr>
          <a:xfrm>
            <a:off x="412136" y="5943601"/>
            <a:ext cx="968983" cy="651912"/>
          </a:xfrm>
        </p:spPr>
        <p:txBody>
          <a:bodyPr anchor="ctr">
            <a:normAutofit/>
          </a:bodyPr>
          <a:lstStyle/>
          <a:p>
            <a:pPr>
              <a:spcAft>
                <a:spcPts val="600"/>
              </a:spcAft>
            </a:pPr>
            <a:fld id="{5A8497E0-A968-47B6-BC5B-2687C3CBD4B5}" type="slidenum">
              <a:rPr lang="en-US" smtClean="0"/>
              <a:pPr>
                <a:spcAft>
                  <a:spcPts val="600"/>
                </a:spcAft>
              </a:pPr>
              <a:t>26</a:t>
            </a:fld>
            <a:endParaRPr lang="en-US"/>
          </a:p>
        </p:txBody>
      </p:sp>
      <p:graphicFrame>
        <p:nvGraphicFramePr>
          <p:cNvPr id="7" name="Content Placeholder 2">
            <a:extLst>
              <a:ext uri="{FF2B5EF4-FFF2-40B4-BE49-F238E27FC236}">
                <a16:creationId xmlns:a16="http://schemas.microsoft.com/office/drawing/2014/main" id="{3BC8F97F-AAA9-D3D7-8AB0-0F9DEBFBB953}"/>
              </a:ext>
            </a:extLst>
          </p:cNvPr>
          <p:cNvGraphicFramePr>
            <a:graphicFrameLocks noGrp="1"/>
          </p:cNvGraphicFramePr>
          <p:nvPr>
            <p:ph sz="quarter" idx="11"/>
            <p:extLst>
              <p:ext uri="{D42A27DB-BD31-4B8C-83A1-F6EECF244321}">
                <p14:modId xmlns:p14="http://schemas.microsoft.com/office/powerpoint/2010/main" val="3991560317"/>
              </p:ext>
            </p:extLst>
          </p:nvPr>
        </p:nvGraphicFramePr>
        <p:xfrm>
          <a:off x="1381120" y="1213945"/>
          <a:ext cx="9896468" cy="5381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767264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9066A5-3ADB-E7B0-64D3-D2A199ED0ADB}"/>
              </a:ext>
            </a:extLst>
          </p:cNvPr>
          <p:cNvSpPr>
            <a:spLocks noGrp="1"/>
          </p:cNvSpPr>
          <p:nvPr>
            <p:ph type="title"/>
          </p:nvPr>
        </p:nvSpPr>
        <p:spPr/>
        <p:txBody>
          <a:bodyPr/>
          <a:lstStyle/>
          <a:p>
            <a:r>
              <a:rPr lang="en-US" dirty="0"/>
              <a:t>Stage One</a:t>
            </a:r>
          </a:p>
        </p:txBody>
      </p:sp>
      <p:sp>
        <p:nvSpPr>
          <p:cNvPr id="6" name="Text Placeholder 5">
            <a:extLst>
              <a:ext uri="{FF2B5EF4-FFF2-40B4-BE49-F238E27FC236}">
                <a16:creationId xmlns:a16="http://schemas.microsoft.com/office/drawing/2014/main" id="{2BF90CCD-1206-8AFD-0599-0A29D9A97070}"/>
              </a:ext>
            </a:extLst>
          </p:cNvPr>
          <p:cNvSpPr>
            <a:spLocks noGrp="1"/>
          </p:cNvSpPr>
          <p:nvPr>
            <p:ph type="body" sz="quarter" idx="12"/>
          </p:nvPr>
        </p:nvSpPr>
        <p:spPr/>
        <p:txBody>
          <a:bodyPr/>
          <a:lstStyle/>
          <a:p>
            <a:endParaRPr lang="en-US"/>
          </a:p>
        </p:txBody>
      </p:sp>
      <p:sp>
        <p:nvSpPr>
          <p:cNvPr id="4" name="Slide Number Placeholder 3">
            <a:extLst>
              <a:ext uri="{FF2B5EF4-FFF2-40B4-BE49-F238E27FC236}">
                <a16:creationId xmlns:a16="http://schemas.microsoft.com/office/drawing/2014/main" id="{86D2D90A-705F-DA26-E021-A6235B7713DD}"/>
              </a:ext>
            </a:extLst>
          </p:cNvPr>
          <p:cNvSpPr>
            <a:spLocks noGrp="1"/>
          </p:cNvSpPr>
          <p:nvPr>
            <p:ph type="sldNum" sz="quarter" idx="4294967295"/>
          </p:nvPr>
        </p:nvSpPr>
        <p:spPr>
          <a:xfrm>
            <a:off x="0" y="5943600"/>
            <a:ext cx="968375" cy="652463"/>
          </a:xfrm>
        </p:spPr>
        <p:txBody>
          <a:bodyPr/>
          <a:lstStyle/>
          <a:p>
            <a:fld id="{18D65601-5AE2-46FC-B138-694DDD2B510D}" type="slidenum">
              <a:rPr lang="en-US" smtClean="0"/>
              <a:pPr/>
              <a:t>27</a:t>
            </a:fld>
            <a:endParaRPr lang="en-US" dirty="0"/>
          </a:p>
        </p:txBody>
      </p:sp>
    </p:spTree>
    <p:extLst>
      <p:ext uri="{BB962C8B-B14F-4D97-AF65-F5344CB8AC3E}">
        <p14:creationId xmlns:p14="http://schemas.microsoft.com/office/powerpoint/2010/main" val="26829229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DD584-8454-1814-1285-DBCBE189AC45}"/>
              </a:ext>
            </a:extLst>
          </p:cNvPr>
          <p:cNvSpPr>
            <a:spLocks noGrp="1"/>
          </p:cNvSpPr>
          <p:nvPr>
            <p:ph type="title"/>
          </p:nvPr>
        </p:nvSpPr>
        <p:spPr>
          <a:xfrm>
            <a:off x="1468815" y="503852"/>
            <a:ext cx="9150675" cy="1427585"/>
          </a:xfrm>
        </p:spPr>
        <p:txBody>
          <a:bodyPr anchor="ctr">
            <a:normAutofit/>
          </a:bodyPr>
          <a:lstStyle/>
          <a:p>
            <a:r>
              <a:rPr lang="en-US" dirty="0"/>
              <a:t>Stage one goals and objectives</a:t>
            </a:r>
          </a:p>
        </p:txBody>
      </p:sp>
      <p:sp>
        <p:nvSpPr>
          <p:cNvPr id="4" name="Slide Number Placeholder 3">
            <a:extLst>
              <a:ext uri="{FF2B5EF4-FFF2-40B4-BE49-F238E27FC236}">
                <a16:creationId xmlns:a16="http://schemas.microsoft.com/office/drawing/2014/main" id="{4282F191-3548-94BC-BC55-D3FC5162A77D}"/>
              </a:ext>
            </a:extLst>
          </p:cNvPr>
          <p:cNvSpPr>
            <a:spLocks noGrp="1"/>
          </p:cNvSpPr>
          <p:nvPr>
            <p:ph type="sldNum" sz="quarter" idx="15"/>
          </p:nvPr>
        </p:nvSpPr>
        <p:spPr>
          <a:xfrm>
            <a:off x="412136" y="5943601"/>
            <a:ext cx="968983" cy="651912"/>
          </a:xfrm>
        </p:spPr>
        <p:txBody>
          <a:bodyPr anchor="ctr">
            <a:normAutofit/>
          </a:bodyPr>
          <a:lstStyle/>
          <a:p>
            <a:pPr>
              <a:spcAft>
                <a:spcPts val="600"/>
              </a:spcAft>
            </a:pPr>
            <a:fld id="{18D65601-5AE2-46FC-B138-694DDD2B510D}" type="slidenum">
              <a:rPr lang="en-US" smtClean="0"/>
              <a:pPr>
                <a:spcAft>
                  <a:spcPts val="600"/>
                </a:spcAft>
              </a:pPr>
              <a:t>28</a:t>
            </a:fld>
            <a:endParaRPr lang="en-US"/>
          </a:p>
        </p:txBody>
      </p:sp>
      <p:graphicFrame>
        <p:nvGraphicFramePr>
          <p:cNvPr id="6" name="Content Placeholder 2">
            <a:extLst>
              <a:ext uri="{FF2B5EF4-FFF2-40B4-BE49-F238E27FC236}">
                <a16:creationId xmlns:a16="http://schemas.microsoft.com/office/drawing/2014/main" id="{8D0ABF70-7ABB-2C42-A363-D9265B67ADE8}"/>
              </a:ext>
            </a:extLst>
          </p:cNvPr>
          <p:cNvGraphicFramePr>
            <a:graphicFrameLocks noGrp="1"/>
          </p:cNvGraphicFramePr>
          <p:nvPr>
            <p:ph sz="quarter" idx="12"/>
            <p:extLst>
              <p:ext uri="{D42A27DB-BD31-4B8C-83A1-F6EECF244321}">
                <p14:modId xmlns:p14="http://schemas.microsoft.com/office/powerpoint/2010/main" val="1571168240"/>
              </p:ext>
            </p:extLst>
          </p:nvPr>
        </p:nvGraphicFramePr>
        <p:xfrm>
          <a:off x="1450153" y="1702676"/>
          <a:ext cx="8970854" cy="45255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3056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DC9D-3F85-A74C-68D3-5EE5432C1A33}"/>
              </a:ext>
            </a:extLst>
          </p:cNvPr>
          <p:cNvSpPr>
            <a:spLocks noGrp="1"/>
          </p:cNvSpPr>
          <p:nvPr>
            <p:ph type="title"/>
          </p:nvPr>
        </p:nvSpPr>
        <p:spPr>
          <a:xfrm>
            <a:off x="1381119" y="133201"/>
            <a:ext cx="9150675" cy="1427585"/>
          </a:xfrm>
        </p:spPr>
        <p:txBody>
          <a:bodyPr/>
          <a:lstStyle/>
          <a:p>
            <a:r>
              <a:rPr lang="en-US" dirty="0"/>
              <a:t>Stage one interventions</a:t>
            </a:r>
          </a:p>
        </p:txBody>
      </p:sp>
      <p:sp>
        <p:nvSpPr>
          <p:cNvPr id="3" name="Content Placeholder 2">
            <a:extLst>
              <a:ext uri="{FF2B5EF4-FFF2-40B4-BE49-F238E27FC236}">
                <a16:creationId xmlns:a16="http://schemas.microsoft.com/office/drawing/2014/main" id="{5DFED121-FB84-1FBB-599E-84B1C8A03019}"/>
              </a:ext>
            </a:extLst>
          </p:cNvPr>
          <p:cNvSpPr>
            <a:spLocks noGrp="1"/>
          </p:cNvSpPr>
          <p:nvPr>
            <p:ph sz="quarter" idx="12"/>
          </p:nvPr>
        </p:nvSpPr>
        <p:spPr>
          <a:xfrm>
            <a:off x="1450153" y="1340069"/>
            <a:ext cx="8552264" cy="5014079"/>
          </a:xfrm>
        </p:spPr>
        <p:txBody>
          <a:bodyPr>
            <a:normAutofit fontScale="85000" lnSpcReduction="20000"/>
          </a:bodyPr>
          <a:lstStyle/>
          <a:p>
            <a:r>
              <a:rPr lang="en-US" dirty="0"/>
              <a:t>Identify and practice safe boundaries within the therapeutic relationship</a:t>
            </a:r>
          </a:p>
          <a:p>
            <a:r>
              <a:rPr lang="en-US" dirty="0"/>
              <a:t>Psychoeducation</a:t>
            </a:r>
          </a:p>
          <a:p>
            <a:r>
              <a:rPr lang="en-US" dirty="0"/>
              <a:t>Identify and practice multiple regulation activities.</a:t>
            </a:r>
          </a:p>
          <a:p>
            <a:pPr lvl="1"/>
            <a:r>
              <a:rPr lang="en-US" dirty="0"/>
              <a:t>Regulation scheduling; “back to the basics”</a:t>
            </a:r>
          </a:p>
          <a:p>
            <a:pPr lvl="1"/>
            <a:r>
              <a:rPr lang="en-US" dirty="0"/>
              <a:t>Mindfulness practice and breath work</a:t>
            </a:r>
          </a:p>
          <a:p>
            <a:pPr lvl="2"/>
            <a:r>
              <a:rPr lang="en-US" dirty="0"/>
              <a:t>Connection to HRV</a:t>
            </a:r>
          </a:p>
          <a:p>
            <a:pPr lvl="1"/>
            <a:r>
              <a:rPr lang="en-US" dirty="0"/>
              <a:t>Coping skills of all kinds. </a:t>
            </a:r>
          </a:p>
          <a:p>
            <a:r>
              <a:rPr lang="en-US" dirty="0"/>
              <a:t>Pendulation and/or titration to increase connection to the body and tolerance for sensation. </a:t>
            </a:r>
          </a:p>
          <a:p>
            <a:r>
              <a:rPr lang="en-US" dirty="0"/>
              <a:t>Self-compassion work</a:t>
            </a:r>
          </a:p>
          <a:p>
            <a:r>
              <a:rPr lang="en-US" dirty="0"/>
              <a:t>Parts work</a:t>
            </a:r>
          </a:p>
          <a:p>
            <a:r>
              <a:rPr lang="en-US" dirty="0"/>
              <a:t>Resourcing</a:t>
            </a:r>
          </a:p>
          <a:p>
            <a:r>
              <a:rPr lang="en-US" dirty="0"/>
              <a:t>Containment</a:t>
            </a:r>
          </a:p>
          <a:p>
            <a:r>
              <a:rPr lang="en-US" dirty="0"/>
              <a:t>And many </a:t>
            </a:r>
            <a:r>
              <a:rPr lang="en-US" dirty="0" err="1"/>
              <a:t>many</a:t>
            </a:r>
            <a:r>
              <a:rPr lang="en-US" dirty="0"/>
              <a:t> more. . . .</a:t>
            </a:r>
          </a:p>
          <a:p>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709F32B8-D1E5-B6E6-00EB-CC4122F06F43}"/>
              </a:ext>
            </a:extLst>
          </p:cNvPr>
          <p:cNvSpPr>
            <a:spLocks noGrp="1"/>
          </p:cNvSpPr>
          <p:nvPr>
            <p:ph type="sldNum" sz="quarter" idx="15"/>
          </p:nvPr>
        </p:nvSpPr>
        <p:spPr/>
        <p:txBody>
          <a:bodyPr/>
          <a:lstStyle/>
          <a:p>
            <a:fld id="{18D65601-5AE2-46FC-B138-694DDD2B510D}" type="slidenum">
              <a:rPr lang="en-US" smtClean="0"/>
              <a:pPr/>
              <a:t>29</a:t>
            </a:fld>
            <a:endParaRPr lang="en-US" dirty="0"/>
          </a:p>
        </p:txBody>
      </p:sp>
    </p:spTree>
    <p:extLst>
      <p:ext uri="{BB962C8B-B14F-4D97-AF65-F5344CB8AC3E}">
        <p14:creationId xmlns:p14="http://schemas.microsoft.com/office/powerpoint/2010/main" val="166010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61384-8C2A-AC46-D296-2DF95CBF10BB}"/>
              </a:ext>
            </a:extLst>
          </p:cNvPr>
          <p:cNvSpPr>
            <a:spLocks noGrp="1"/>
          </p:cNvSpPr>
          <p:nvPr>
            <p:ph type="title"/>
          </p:nvPr>
        </p:nvSpPr>
        <p:spPr>
          <a:xfrm>
            <a:off x="1353827" y="1278294"/>
            <a:ext cx="5000318" cy="4904141"/>
          </a:xfrm>
        </p:spPr>
        <p:txBody>
          <a:bodyPr anchor="b">
            <a:normAutofit/>
          </a:bodyPr>
          <a:lstStyle/>
          <a:p>
            <a:r>
              <a:rPr lang="en-US" dirty="0"/>
              <a:t>The Therapeutic Relationship in Complex Cases</a:t>
            </a:r>
            <a:endParaRPr lang="en-ZA" dirty="0"/>
          </a:p>
        </p:txBody>
      </p:sp>
      <p:pic>
        <p:nvPicPr>
          <p:cNvPr id="5" name="Picture 4" descr="A brown couch with pillows on it&#10;&#10;Description automatically generated">
            <a:extLst>
              <a:ext uri="{FF2B5EF4-FFF2-40B4-BE49-F238E27FC236}">
                <a16:creationId xmlns:a16="http://schemas.microsoft.com/office/drawing/2014/main" id="{65CE4C46-1DE4-ED64-D26D-49F8FBB58763}"/>
              </a:ext>
            </a:extLst>
          </p:cNvPr>
          <p:cNvPicPr>
            <a:picLocks noChangeAspect="1"/>
          </p:cNvPicPr>
          <p:nvPr/>
        </p:nvPicPr>
        <p:blipFill>
          <a:blip r:embed="rId2"/>
          <a:srcRect t="1245" r="-1" b="-1"/>
          <a:stretch/>
        </p:blipFill>
        <p:spPr>
          <a:xfrm>
            <a:off x="6642169" y="-1"/>
            <a:ext cx="4635426" cy="6857999"/>
          </a:xfrm>
          <a:prstGeom prst="rect">
            <a:avLst/>
          </a:prstGeom>
          <a:noFill/>
        </p:spPr>
      </p:pic>
    </p:spTree>
    <p:extLst>
      <p:ext uri="{BB962C8B-B14F-4D97-AF65-F5344CB8AC3E}">
        <p14:creationId xmlns:p14="http://schemas.microsoft.com/office/powerpoint/2010/main" val="40113340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DA916C1-A4A4-F109-6A1C-18D30F8DB151}"/>
              </a:ext>
            </a:extLst>
          </p:cNvPr>
          <p:cNvSpPr>
            <a:spLocks noGrp="1"/>
          </p:cNvSpPr>
          <p:nvPr>
            <p:ph type="title"/>
          </p:nvPr>
        </p:nvSpPr>
        <p:spPr>
          <a:xfrm>
            <a:off x="1468815" y="503852"/>
            <a:ext cx="9150675" cy="1427585"/>
          </a:xfrm>
        </p:spPr>
        <p:txBody>
          <a:bodyPr/>
          <a:lstStyle/>
          <a:p>
            <a:r>
              <a:rPr lang="en-US" dirty="0"/>
              <a:t>The value of the therapeutic relationship</a:t>
            </a:r>
          </a:p>
        </p:txBody>
      </p:sp>
      <p:sp>
        <p:nvSpPr>
          <p:cNvPr id="10" name="Content Placeholder 2">
            <a:extLst>
              <a:ext uri="{FF2B5EF4-FFF2-40B4-BE49-F238E27FC236}">
                <a16:creationId xmlns:a16="http://schemas.microsoft.com/office/drawing/2014/main" id="{BE6DBE70-75D3-B86C-6CBE-39C75B8A65E5}"/>
              </a:ext>
            </a:extLst>
          </p:cNvPr>
          <p:cNvSpPr>
            <a:spLocks noGrp="1"/>
          </p:cNvSpPr>
          <p:nvPr>
            <p:ph sz="quarter" idx="12"/>
          </p:nvPr>
        </p:nvSpPr>
        <p:spPr>
          <a:xfrm>
            <a:off x="1450153" y="2108722"/>
            <a:ext cx="8552264" cy="4119463"/>
          </a:xfrm>
        </p:spPr>
        <p:txBody>
          <a:bodyPr>
            <a:normAutofit/>
          </a:bodyPr>
          <a:lstStyle/>
          <a:p>
            <a:r>
              <a:rPr lang="en-US" sz="2400" dirty="0"/>
              <a:t>“Safety is the intervention” </a:t>
            </a:r>
            <a:r>
              <a:rPr lang="en-US" sz="2400" i="1" dirty="0"/>
              <a:t>Porges</a:t>
            </a:r>
          </a:p>
          <a:p>
            <a:r>
              <a:rPr lang="en-US" sz="2400" dirty="0"/>
              <a:t>Establishing a safe therapeutic relationship is one of the primary tasks of stage one. </a:t>
            </a:r>
          </a:p>
          <a:p>
            <a:r>
              <a:rPr lang="en-US" sz="2400" dirty="0"/>
              <a:t>CPTS survivors will almost always experience disruption of attachment. Patterns of relationship are likely to be recreated/reenacted within the therapeutic relationship.</a:t>
            </a:r>
          </a:p>
          <a:p>
            <a:r>
              <a:rPr lang="en-US" sz="2400" dirty="0"/>
              <a:t>Ruptures in the therapeutic relationship are difficult but can be considered opportunity for relearning and healing. </a:t>
            </a:r>
          </a:p>
        </p:txBody>
      </p:sp>
      <p:sp>
        <p:nvSpPr>
          <p:cNvPr id="12" name="Slide Number Placeholder 3">
            <a:extLst>
              <a:ext uri="{FF2B5EF4-FFF2-40B4-BE49-F238E27FC236}">
                <a16:creationId xmlns:a16="http://schemas.microsoft.com/office/drawing/2014/main" id="{8D363432-CEF2-3A28-0D2E-2CE0462E6078}"/>
              </a:ext>
            </a:extLst>
          </p:cNvPr>
          <p:cNvSpPr>
            <a:spLocks noGrp="1"/>
          </p:cNvSpPr>
          <p:nvPr>
            <p:ph type="sldNum" sz="quarter" idx="15"/>
          </p:nvPr>
        </p:nvSpPr>
        <p:spPr>
          <a:xfrm>
            <a:off x="412136" y="5943601"/>
            <a:ext cx="968983" cy="651912"/>
          </a:xfrm>
        </p:spPr>
        <p:txBody>
          <a:bodyPr/>
          <a:lstStyle/>
          <a:p>
            <a:pPr>
              <a:spcAft>
                <a:spcPts val="600"/>
              </a:spcAft>
            </a:pPr>
            <a:fld id="{18D65601-5AE2-46FC-B138-694DDD2B510D}" type="slidenum">
              <a:rPr lang="en-US" smtClean="0"/>
              <a:pPr>
                <a:spcAft>
                  <a:spcPts val="600"/>
                </a:spcAft>
              </a:pPr>
              <a:t>31</a:t>
            </a:fld>
            <a:endParaRPr lang="en-US"/>
          </a:p>
        </p:txBody>
      </p:sp>
    </p:spTree>
    <p:extLst>
      <p:ext uri="{BB962C8B-B14F-4D97-AF65-F5344CB8AC3E}">
        <p14:creationId xmlns:p14="http://schemas.microsoft.com/office/powerpoint/2010/main" val="3180569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947B8-95DA-DCB5-C0AC-A8237FCE0CB0}"/>
              </a:ext>
            </a:extLst>
          </p:cNvPr>
          <p:cNvSpPr>
            <a:spLocks noGrp="1"/>
          </p:cNvSpPr>
          <p:nvPr>
            <p:ph type="title"/>
          </p:nvPr>
        </p:nvSpPr>
        <p:spPr/>
        <p:txBody>
          <a:bodyPr/>
          <a:lstStyle/>
          <a:p>
            <a:r>
              <a:rPr lang="en-US" dirty="0"/>
              <a:t>Therapeutic Relationship</a:t>
            </a:r>
          </a:p>
        </p:txBody>
      </p:sp>
      <p:sp>
        <p:nvSpPr>
          <p:cNvPr id="3" name="Content Placeholder 2">
            <a:extLst>
              <a:ext uri="{FF2B5EF4-FFF2-40B4-BE49-F238E27FC236}">
                <a16:creationId xmlns:a16="http://schemas.microsoft.com/office/drawing/2014/main" id="{C4D53D2D-56E4-87B3-FDD5-CB896B0401A7}"/>
              </a:ext>
            </a:extLst>
          </p:cNvPr>
          <p:cNvSpPr>
            <a:spLocks noGrp="1"/>
          </p:cNvSpPr>
          <p:nvPr>
            <p:ph sz="quarter" idx="12"/>
          </p:nvPr>
        </p:nvSpPr>
        <p:spPr>
          <a:xfrm>
            <a:off x="1450153" y="2108722"/>
            <a:ext cx="9696068" cy="4119463"/>
          </a:xfrm>
        </p:spPr>
        <p:txBody>
          <a:bodyPr>
            <a:normAutofit lnSpcReduction="10000"/>
          </a:bodyPr>
          <a:lstStyle/>
          <a:p>
            <a:r>
              <a:rPr lang="en-US" sz="2400" dirty="0"/>
              <a:t>We must acknowledge our own experience and patterns of attachment.</a:t>
            </a:r>
          </a:p>
          <a:p>
            <a:r>
              <a:rPr lang="en-US" sz="2400" dirty="0"/>
              <a:t>“</a:t>
            </a:r>
            <a:r>
              <a:rPr lang="en-US" sz="2400" i="1" dirty="0"/>
              <a:t>Manipulative</a:t>
            </a:r>
            <a:r>
              <a:rPr lang="en-US" sz="2400" dirty="0"/>
              <a:t> behaviors represent efforts to attain safety via caretaking and attachment by the therapist, a legitimate inborn tendency” (Steele, Boon, and Van der Hart, 2017).</a:t>
            </a:r>
          </a:p>
          <a:p>
            <a:r>
              <a:rPr lang="en-US" sz="2400" dirty="0"/>
              <a:t>It is essential the therapist provide safety before attachment and curiosity and collaboration instead of dependency.</a:t>
            </a:r>
          </a:p>
          <a:p>
            <a:r>
              <a:rPr lang="en-US" sz="2400" dirty="0"/>
              <a:t>Chronic trauma survivors will often have difficulty managing regulation of closeness and distance and may go between extremes depending on need, defenses, and parts of self. </a:t>
            </a:r>
          </a:p>
          <a:p>
            <a:pPr marL="0"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5EBFC4B3-F8E9-1678-31CB-0D7BD60F662E}"/>
              </a:ext>
            </a:extLst>
          </p:cNvPr>
          <p:cNvSpPr>
            <a:spLocks noGrp="1"/>
          </p:cNvSpPr>
          <p:nvPr>
            <p:ph type="sldNum" sz="quarter" idx="15"/>
          </p:nvPr>
        </p:nvSpPr>
        <p:spPr/>
        <p:txBody>
          <a:bodyPr/>
          <a:lstStyle/>
          <a:p>
            <a:fld id="{18D65601-5AE2-46FC-B138-694DDD2B510D}" type="slidenum">
              <a:rPr lang="en-US" smtClean="0"/>
              <a:pPr/>
              <a:t>32</a:t>
            </a:fld>
            <a:endParaRPr lang="en-US" dirty="0"/>
          </a:p>
        </p:txBody>
      </p:sp>
    </p:spTree>
    <p:extLst>
      <p:ext uri="{BB962C8B-B14F-4D97-AF65-F5344CB8AC3E}">
        <p14:creationId xmlns:p14="http://schemas.microsoft.com/office/powerpoint/2010/main" val="34069440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083A5-4BEF-2BB2-1A20-1133FB8D524C}"/>
              </a:ext>
            </a:extLst>
          </p:cNvPr>
          <p:cNvSpPr>
            <a:spLocks noGrp="1"/>
          </p:cNvSpPr>
          <p:nvPr>
            <p:ph type="title"/>
          </p:nvPr>
        </p:nvSpPr>
        <p:spPr>
          <a:xfrm>
            <a:off x="1468814" y="503852"/>
            <a:ext cx="9808773" cy="1427585"/>
          </a:xfrm>
        </p:spPr>
        <p:txBody>
          <a:bodyPr anchor="ctr">
            <a:normAutofit/>
          </a:bodyPr>
          <a:lstStyle/>
          <a:p>
            <a:r>
              <a:rPr lang="en-US" dirty="0"/>
              <a:t>Therapeutic Boundaries</a:t>
            </a:r>
          </a:p>
        </p:txBody>
      </p:sp>
      <p:pic>
        <p:nvPicPr>
          <p:cNvPr id="6" name="Content Placeholder 5" descr="A child and child sitting on the ground with horses in the background&#10;&#10;Description automatically generated">
            <a:extLst>
              <a:ext uri="{FF2B5EF4-FFF2-40B4-BE49-F238E27FC236}">
                <a16:creationId xmlns:a16="http://schemas.microsoft.com/office/drawing/2014/main" id="{35B68D56-73E0-DC30-18D7-0E5A7245F50A}"/>
              </a:ext>
            </a:extLst>
          </p:cNvPr>
          <p:cNvPicPr>
            <a:picLocks noGrp="1" noChangeAspect="1"/>
          </p:cNvPicPr>
          <p:nvPr>
            <p:ph sz="quarter" idx="12"/>
          </p:nvPr>
        </p:nvPicPr>
        <p:blipFill>
          <a:blip r:embed="rId2"/>
          <a:srcRect l="18358" r="32291" b="-1"/>
          <a:stretch/>
        </p:blipFill>
        <p:spPr>
          <a:xfrm>
            <a:off x="1468815" y="2057401"/>
            <a:ext cx="3068678" cy="4119463"/>
          </a:xfrm>
          <a:noFill/>
        </p:spPr>
      </p:pic>
      <p:sp>
        <p:nvSpPr>
          <p:cNvPr id="3" name="Content Placeholder 2">
            <a:extLst>
              <a:ext uri="{FF2B5EF4-FFF2-40B4-BE49-F238E27FC236}">
                <a16:creationId xmlns:a16="http://schemas.microsoft.com/office/drawing/2014/main" id="{A9D92145-777B-C94B-E30E-EF5F19893767}"/>
              </a:ext>
            </a:extLst>
          </p:cNvPr>
          <p:cNvSpPr>
            <a:spLocks noGrp="1"/>
          </p:cNvSpPr>
          <p:nvPr>
            <p:ph sz="quarter" idx="11"/>
          </p:nvPr>
        </p:nvSpPr>
        <p:spPr>
          <a:xfrm>
            <a:off x="5191727" y="2057401"/>
            <a:ext cx="6085857" cy="4119463"/>
          </a:xfrm>
        </p:spPr>
        <p:txBody>
          <a:bodyPr>
            <a:noAutofit/>
          </a:bodyPr>
          <a:lstStyle/>
          <a:p>
            <a:pPr marL="342900" indent="-342900">
              <a:buFont typeface="Arial" panose="020B0604020202020204" pitchFamily="34" charset="0"/>
              <a:buChar char="•"/>
            </a:pPr>
            <a:r>
              <a:rPr lang="en-US" sz="2400" dirty="0"/>
              <a:t>We must carefully consider the boundaries we hold in the therapeutic relationship.</a:t>
            </a:r>
          </a:p>
          <a:p>
            <a:pPr marL="342900" indent="-342900">
              <a:buFont typeface="Arial" panose="020B0604020202020204" pitchFamily="34" charset="0"/>
              <a:buChar char="•"/>
            </a:pPr>
            <a:r>
              <a:rPr lang="en-US" sz="2400" dirty="0"/>
              <a:t>The therapist is the one with the most power in the room. </a:t>
            </a:r>
          </a:p>
          <a:p>
            <a:pPr marL="342900" indent="-342900">
              <a:buFont typeface="Arial" panose="020B0604020202020204" pitchFamily="34" charset="0"/>
              <a:buChar char="•"/>
            </a:pPr>
            <a:r>
              <a:rPr lang="en-US" sz="2400" dirty="0"/>
              <a:t>Clients who have survived through freezing or compliance are more likely to be over-compliant with therapy. This puts them at risk for re-traumatization.</a:t>
            </a:r>
          </a:p>
        </p:txBody>
      </p:sp>
      <p:sp>
        <p:nvSpPr>
          <p:cNvPr id="4" name="Slide Number Placeholder 3">
            <a:extLst>
              <a:ext uri="{FF2B5EF4-FFF2-40B4-BE49-F238E27FC236}">
                <a16:creationId xmlns:a16="http://schemas.microsoft.com/office/drawing/2014/main" id="{0EF2A886-125F-025F-F55B-67EA600F5F2E}"/>
              </a:ext>
            </a:extLst>
          </p:cNvPr>
          <p:cNvSpPr>
            <a:spLocks noGrp="1"/>
          </p:cNvSpPr>
          <p:nvPr>
            <p:ph type="sldNum" sz="quarter" idx="15"/>
          </p:nvPr>
        </p:nvSpPr>
        <p:spPr>
          <a:xfrm>
            <a:off x="412136" y="5943601"/>
            <a:ext cx="968983" cy="651912"/>
          </a:xfrm>
        </p:spPr>
        <p:txBody>
          <a:bodyPr anchor="ctr">
            <a:normAutofit/>
          </a:bodyPr>
          <a:lstStyle/>
          <a:p>
            <a:pPr>
              <a:spcAft>
                <a:spcPts val="600"/>
              </a:spcAft>
            </a:pPr>
            <a:fld id="{18D65601-5AE2-46FC-B138-694DDD2B510D}" type="slidenum">
              <a:rPr lang="en-US" smtClean="0"/>
              <a:pPr>
                <a:spcAft>
                  <a:spcPts val="600"/>
                </a:spcAft>
              </a:pPr>
              <a:t>33</a:t>
            </a:fld>
            <a:endParaRPr lang="en-US"/>
          </a:p>
        </p:txBody>
      </p:sp>
    </p:spTree>
    <p:extLst>
      <p:ext uri="{BB962C8B-B14F-4D97-AF65-F5344CB8AC3E}">
        <p14:creationId xmlns:p14="http://schemas.microsoft.com/office/powerpoint/2010/main" val="37814222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alpha val="99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A9BFB-C231-449D-89FB-C952FEE51BFD}"/>
              </a:ext>
            </a:extLst>
          </p:cNvPr>
          <p:cNvSpPr>
            <a:spLocks noGrp="1"/>
          </p:cNvSpPr>
          <p:nvPr>
            <p:ph type="title"/>
          </p:nvPr>
        </p:nvSpPr>
        <p:spPr/>
        <p:txBody>
          <a:bodyPr/>
          <a:lstStyle/>
          <a:p>
            <a:pPr algn="ctr"/>
            <a:r>
              <a:rPr lang="en-US" dirty="0" err="1"/>
              <a:t>Karpman’s</a:t>
            </a:r>
            <a:r>
              <a:rPr lang="en-US" dirty="0"/>
              <a:t> Triangle</a:t>
            </a:r>
          </a:p>
        </p:txBody>
      </p:sp>
      <p:sp>
        <p:nvSpPr>
          <p:cNvPr id="3" name="Content Placeholder 2">
            <a:extLst>
              <a:ext uri="{FF2B5EF4-FFF2-40B4-BE49-F238E27FC236}">
                <a16:creationId xmlns:a16="http://schemas.microsoft.com/office/drawing/2014/main" id="{79B088F9-B0E8-4506-8672-ADED364343E0}"/>
              </a:ext>
            </a:extLst>
          </p:cNvPr>
          <p:cNvSpPr>
            <a:spLocks noGrp="1"/>
          </p:cNvSpPr>
          <p:nvPr>
            <p:ph idx="1"/>
          </p:nvPr>
        </p:nvSpPr>
        <p:spPr/>
        <p:txBody>
          <a:bodyPr/>
          <a:lstStyle/>
          <a:p>
            <a:endParaRPr lang="en-US" dirty="0"/>
          </a:p>
        </p:txBody>
      </p:sp>
      <p:sp>
        <p:nvSpPr>
          <p:cNvPr id="5" name="Isosceles Triangle 4">
            <a:extLst>
              <a:ext uri="{FF2B5EF4-FFF2-40B4-BE49-F238E27FC236}">
                <a16:creationId xmlns:a16="http://schemas.microsoft.com/office/drawing/2014/main" id="{BDFAA271-7384-4C30-8A90-00FB67E7F0F2}"/>
              </a:ext>
            </a:extLst>
          </p:cNvPr>
          <p:cNvSpPr/>
          <p:nvPr/>
        </p:nvSpPr>
        <p:spPr>
          <a:xfrm rot="10800000">
            <a:off x="3643548" y="2132736"/>
            <a:ext cx="4426226" cy="379012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809AC0A-A9FB-4073-A6D4-B9ED8AF6532B}"/>
              </a:ext>
            </a:extLst>
          </p:cNvPr>
          <p:cNvSpPr txBox="1"/>
          <p:nvPr/>
        </p:nvSpPr>
        <p:spPr>
          <a:xfrm>
            <a:off x="827915" y="2015098"/>
            <a:ext cx="2716694" cy="954107"/>
          </a:xfrm>
          <a:prstGeom prst="rect">
            <a:avLst/>
          </a:prstGeom>
          <a:noFill/>
        </p:spPr>
        <p:txBody>
          <a:bodyPr wrap="square" rtlCol="0">
            <a:spAutoFit/>
          </a:bodyPr>
          <a:lstStyle/>
          <a:p>
            <a:pPr algn="r"/>
            <a:r>
              <a:rPr lang="en-US" sz="2000" b="1" dirty="0"/>
              <a:t>Bully or Perpetrator</a:t>
            </a:r>
          </a:p>
          <a:p>
            <a:pPr algn="r"/>
            <a:r>
              <a:rPr lang="en-US" dirty="0"/>
              <a:t>“I must maintain control to stay safe”</a:t>
            </a:r>
          </a:p>
        </p:txBody>
      </p:sp>
      <p:sp>
        <p:nvSpPr>
          <p:cNvPr id="7" name="TextBox 6">
            <a:extLst>
              <a:ext uri="{FF2B5EF4-FFF2-40B4-BE49-F238E27FC236}">
                <a16:creationId xmlns:a16="http://schemas.microsoft.com/office/drawing/2014/main" id="{E509C770-DFAB-43AC-B0C5-D57CDBD8BA64}"/>
              </a:ext>
            </a:extLst>
          </p:cNvPr>
          <p:cNvSpPr txBox="1"/>
          <p:nvPr/>
        </p:nvSpPr>
        <p:spPr>
          <a:xfrm>
            <a:off x="8168712" y="2015098"/>
            <a:ext cx="1948070" cy="1231106"/>
          </a:xfrm>
          <a:prstGeom prst="rect">
            <a:avLst/>
          </a:prstGeom>
          <a:noFill/>
        </p:spPr>
        <p:txBody>
          <a:bodyPr wrap="square" rtlCol="0">
            <a:spAutoFit/>
          </a:bodyPr>
          <a:lstStyle/>
          <a:p>
            <a:r>
              <a:rPr lang="en-US" sz="2000" b="1" dirty="0"/>
              <a:t>Rescuer</a:t>
            </a:r>
          </a:p>
          <a:p>
            <a:r>
              <a:rPr lang="en-US" dirty="0"/>
              <a:t>“I need you to need me”</a:t>
            </a:r>
          </a:p>
          <a:p>
            <a:r>
              <a:rPr lang="en-US" dirty="0"/>
              <a:t>Desires worth</a:t>
            </a:r>
          </a:p>
        </p:txBody>
      </p:sp>
      <p:sp>
        <p:nvSpPr>
          <p:cNvPr id="8" name="Rectangle 7">
            <a:extLst>
              <a:ext uri="{FF2B5EF4-FFF2-40B4-BE49-F238E27FC236}">
                <a16:creationId xmlns:a16="http://schemas.microsoft.com/office/drawing/2014/main" id="{1AE13A34-1966-4AAD-8156-0A3EFB028091}"/>
              </a:ext>
            </a:extLst>
          </p:cNvPr>
          <p:cNvSpPr/>
          <p:nvPr/>
        </p:nvSpPr>
        <p:spPr>
          <a:xfrm>
            <a:off x="550940" y="-343416"/>
            <a:ext cx="3562194" cy="369332"/>
          </a:xfrm>
          <a:prstGeom prst="rect">
            <a:avLst/>
          </a:prstGeom>
        </p:spPr>
        <p:txBody>
          <a:bodyPr wrap="none">
            <a:spAutoFit/>
          </a:bodyPr>
          <a:lstStyle/>
          <a:p>
            <a:r>
              <a:rPr lang="en-US" dirty="0"/>
              <a:t>Trauma Drama-</a:t>
            </a:r>
            <a:r>
              <a:rPr lang="en-US" dirty="0" err="1"/>
              <a:t>Karpman’s</a:t>
            </a:r>
            <a:r>
              <a:rPr lang="en-US" dirty="0"/>
              <a:t> Triangle</a:t>
            </a:r>
          </a:p>
        </p:txBody>
      </p:sp>
      <p:sp>
        <p:nvSpPr>
          <p:cNvPr id="9" name="TextBox 8">
            <a:extLst>
              <a:ext uri="{FF2B5EF4-FFF2-40B4-BE49-F238E27FC236}">
                <a16:creationId xmlns:a16="http://schemas.microsoft.com/office/drawing/2014/main" id="{4376B5B9-E83F-4F78-8D96-839BF5504129}"/>
              </a:ext>
            </a:extLst>
          </p:cNvPr>
          <p:cNvSpPr txBox="1"/>
          <p:nvPr/>
        </p:nvSpPr>
        <p:spPr>
          <a:xfrm>
            <a:off x="4586922" y="5864087"/>
            <a:ext cx="2539478" cy="954107"/>
          </a:xfrm>
          <a:prstGeom prst="rect">
            <a:avLst/>
          </a:prstGeom>
          <a:noFill/>
        </p:spPr>
        <p:txBody>
          <a:bodyPr wrap="none" rtlCol="0">
            <a:spAutoFit/>
          </a:bodyPr>
          <a:lstStyle/>
          <a:p>
            <a:pPr algn="ctr"/>
            <a:r>
              <a:rPr lang="en-US" sz="2000" b="1" dirty="0"/>
              <a:t>Victim</a:t>
            </a:r>
          </a:p>
          <a:p>
            <a:pPr algn="ctr"/>
            <a:r>
              <a:rPr lang="en-US" dirty="0"/>
              <a:t>Powerless</a:t>
            </a:r>
          </a:p>
          <a:p>
            <a:pPr algn="ctr"/>
            <a:r>
              <a:rPr lang="en-US" dirty="0"/>
              <a:t>“I cannot effect change”</a:t>
            </a:r>
          </a:p>
        </p:txBody>
      </p:sp>
    </p:spTree>
    <p:extLst>
      <p:ext uri="{BB962C8B-B14F-4D97-AF65-F5344CB8AC3E}">
        <p14:creationId xmlns:p14="http://schemas.microsoft.com/office/powerpoint/2010/main" val="25190024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DE2BD-0EBF-4B2A-9D02-AD6D2F586A06}"/>
              </a:ext>
            </a:extLst>
          </p:cNvPr>
          <p:cNvSpPr>
            <a:spLocks noGrp="1"/>
          </p:cNvSpPr>
          <p:nvPr>
            <p:ph type="title"/>
          </p:nvPr>
        </p:nvSpPr>
        <p:spPr/>
        <p:txBody>
          <a:bodyPr/>
          <a:lstStyle/>
          <a:p>
            <a:r>
              <a:rPr lang="en-US" dirty="0"/>
              <a:t>Re-enactment and Re-traumatization	</a:t>
            </a:r>
          </a:p>
        </p:txBody>
      </p:sp>
      <p:sp>
        <p:nvSpPr>
          <p:cNvPr id="3" name="Content Placeholder 2">
            <a:extLst>
              <a:ext uri="{FF2B5EF4-FFF2-40B4-BE49-F238E27FC236}">
                <a16:creationId xmlns:a16="http://schemas.microsoft.com/office/drawing/2014/main" id="{70FFCE05-A51B-4ED7-B073-A8116BF4871D}"/>
              </a:ext>
            </a:extLst>
          </p:cNvPr>
          <p:cNvSpPr>
            <a:spLocks noGrp="1"/>
          </p:cNvSpPr>
          <p:nvPr>
            <p:ph idx="1"/>
          </p:nvPr>
        </p:nvSpPr>
        <p:spPr>
          <a:xfrm>
            <a:off x="1036982" y="1690688"/>
            <a:ext cx="10118035" cy="4625009"/>
          </a:xfrm>
        </p:spPr>
        <p:txBody>
          <a:bodyPr>
            <a:noAutofit/>
          </a:bodyPr>
          <a:lstStyle/>
          <a:p>
            <a:r>
              <a:rPr lang="en-US" sz="2400" dirty="0"/>
              <a:t>Happens when an individual reenacts relational patterns of trauma. This is NOT a cognitive choice.</a:t>
            </a:r>
          </a:p>
          <a:p>
            <a:r>
              <a:rPr lang="en-US" sz="2400" dirty="0"/>
              <a:t>Can happen internally through parts of self or externally.</a:t>
            </a:r>
          </a:p>
          <a:p>
            <a:pPr lvl="1"/>
            <a:r>
              <a:rPr lang="en-US" dirty="0"/>
              <a:t>Internal- aligning with the perpetrator in view and treatment of self</a:t>
            </a:r>
          </a:p>
          <a:p>
            <a:pPr lvl="1"/>
            <a:r>
              <a:rPr lang="en-US" dirty="0"/>
              <a:t>External- polarizing helpers (drama triangle)</a:t>
            </a:r>
          </a:p>
          <a:p>
            <a:r>
              <a:rPr lang="en-US" sz="2400" dirty="0"/>
              <a:t>May point to underlying dependency needs of the client.</a:t>
            </a:r>
          </a:p>
          <a:p>
            <a:r>
              <a:rPr lang="en-US" sz="2400" dirty="0"/>
              <a:t>Often involves the reinforcement of shame or immobilization.</a:t>
            </a:r>
          </a:p>
          <a:p>
            <a:pPr lvl="1"/>
            <a:r>
              <a:rPr lang="en-US" dirty="0"/>
              <a:t>Compassion counteracts this</a:t>
            </a:r>
          </a:p>
          <a:p>
            <a:r>
              <a:rPr lang="en-US" sz="2400" dirty="0"/>
              <a:t>The therapist must recognize the re-enactment. </a:t>
            </a:r>
          </a:p>
          <a:p>
            <a:pPr lvl="1"/>
            <a:r>
              <a:rPr lang="en-US" dirty="0"/>
              <a:t>Habitual attention to roles and relational patterns.</a:t>
            </a:r>
          </a:p>
          <a:p>
            <a:r>
              <a:rPr lang="en-US" sz="2400" dirty="0"/>
              <a:t>This can lead to resentment, guilt, or powerlessness in the helping professional.</a:t>
            </a:r>
          </a:p>
        </p:txBody>
      </p:sp>
    </p:spTree>
    <p:extLst>
      <p:ext uri="{BB962C8B-B14F-4D97-AF65-F5344CB8AC3E}">
        <p14:creationId xmlns:p14="http://schemas.microsoft.com/office/powerpoint/2010/main" val="5267755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CDC7F-7A67-E5F8-84CD-3A1C0FA5B82E}"/>
              </a:ext>
            </a:extLst>
          </p:cNvPr>
          <p:cNvSpPr>
            <a:spLocks noGrp="1"/>
          </p:cNvSpPr>
          <p:nvPr>
            <p:ph type="title"/>
          </p:nvPr>
        </p:nvSpPr>
        <p:spPr/>
        <p:txBody>
          <a:bodyPr/>
          <a:lstStyle/>
          <a:p>
            <a:r>
              <a:rPr lang="en-US" dirty="0"/>
              <a:t>Responding to Re-enactments</a:t>
            </a:r>
          </a:p>
        </p:txBody>
      </p:sp>
      <p:sp>
        <p:nvSpPr>
          <p:cNvPr id="3" name="Content Placeholder 2">
            <a:extLst>
              <a:ext uri="{FF2B5EF4-FFF2-40B4-BE49-F238E27FC236}">
                <a16:creationId xmlns:a16="http://schemas.microsoft.com/office/drawing/2014/main" id="{017413E3-37E4-D548-AA1B-CB20918B4778}"/>
              </a:ext>
            </a:extLst>
          </p:cNvPr>
          <p:cNvSpPr>
            <a:spLocks noGrp="1"/>
          </p:cNvSpPr>
          <p:nvPr>
            <p:ph idx="1"/>
          </p:nvPr>
        </p:nvSpPr>
        <p:spPr>
          <a:xfrm>
            <a:off x="838200" y="1560786"/>
            <a:ext cx="10515600" cy="4729655"/>
          </a:xfrm>
        </p:spPr>
        <p:txBody>
          <a:bodyPr>
            <a:normAutofit fontScale="85000" lnSpcReduction="20000"/>
          </a:bodyPr>
          <a:lstStyle/>
          <a:p>
            <a:r>
              <a:rPr lang="en-US" dirty="0"/>
              <a:t>Track your own experiences of the client and reactions in sessions, including your own fantasies and daydreams.</a:t>
            </a:r>
          </a:p>
          <a:p>
            <a:r>
              <a:rPr lang="en-US" dirty="0"/>
              <a:t>Pay attention to anything unusual that arises in you (like anger or sadness); this may be evidence of reenactment.</a:t>
            </a:r>
          </a:p>
          <a:p>
            <a:r>
              <a:rPr lang="en-US" dirty="0"/>
              <a:t>Be curious about the client’s experience in the context of your relationship.</a:t>
            </a:r>
          </a:p>
          <a:p>
            <a:r>
              <a:rPr lang="en-US" dirty="0"/>
              <a:t>Notice if dissociative parts are in conflict.</a:t>
            </a:r>
          </a:p>
          <a:p>
            <a:r>
              <a:rPr lang="en-US" dirty="0"/>
              <a:t>Help parts accept each other with compassion or at least neutrality.</a:t>
            </a:r>
          </a:p>
          <a:p>
            <a:r>
              <a:rPr lang="en-US" dirty="0"/>
              <a:t>Support the client in appropriate expression of concerns, feelings, and wishes about you. Accept these with compassion.</a:t>
            </a:r>
          </a:p>
          <a:p>
            <a:r>
              <a:rPr lang="en-US" dirty="0"/>
              <a:t>Ask if the experience is familiar.</a:t>
            </a:r>
          </a:p>
          <a:p>
            <a:r>
              <a:rPr lang="en-US" dirty="0"/>
              <a:t>When you feel defensive, notice it but do not act on it.</a:t>
            </a:r>
          </a:p>
          <a:p>
            <a:r>
              <a:rPr lang="en-US" dirty="0"/>
              <a:t>Seek consultation and support as the therapist. </a:t>
            </a:r>
          </a:p>
        </p:txBody>
      </p:sp>
      <p:sp>
        <p:nvSpPr>
          <p:cNvPr id="4" name="Slide Number Placeholder 3">
            <a:extLst>
              <a:ext uri="{FF2B5EF4-FFF2-40B4-BE49-F238E27FC236}">
                <a16:creationId xmlns:a16="http://schemas.microsoft.com/office/drawing/2014/main" id="{72C7FC0E-B34E-E063-5441-3D899CF96CAD}"/>
              </a:ext>
            </a:extLst>
          </p:cNvPr>
          <p:cNvSpPr>
            <a:spLocks noGrp="1"/>
          </p:cNvSpPr>
          <p:nvPr>
            <p:ph type="sldNum" sz="quarter" idx="12"/>
          </p:nvPr>
        </p:nvSpPr>
        <p:spPr/>
        <p:txBody>
          <a:bodyPr/>
          <a:lstStyle/>
          <a:p>
            <a:fld id="{5A8497E0-A968-47B6-BC5B-2687C3CBD4B5}" type="slidenum">
              <a:rPr lang="en-US" smtClean="0"/>
              <a:t>36</a:t>
            </a:fld>
            <a:endParaRPr lang="en-US"/>
          </a:p>
        </p:txBody>
      </p:sp>
      <p:sp>
        <p:nvSpPr>
          <p:cNvPr id="5" name="TextBox 4">
            <a:extLst>
              <a:ext uri="{FF2B5EF4-FFF2-40B4-BE49-F238E27FC236}">
                <a16:creationId xmlns:a16="http://schemas.microsoft.com/office/drawing/2014/main" id="{97C6C788-5709-73CB-661E-0D0411E1F037}"/>
              </a:ext>
            </a:extLst>
          </p:cNvPr>
          <p:cNvSpPr txBox="1"/>
          <p:nvPr/>
        </p:nvSpPr>
        <p:spPr>
          <a:xfrm>
            <a:off x="8040414" y="6059485"/>
            <a:ext cx="3984222" cy="369332"/>
          </a:xfrm>
          <a:prstGeom prst="rect">
            <a:avLst/>
          </a:prstGeom>
          <a:noFill/>
        </p:spPr>
        <p:txBody>
          <a:bodyPr wrap="square" rtlCol="0">
            <a:spAutoFit/>
          </a:bodyPr>
          <a:lstStyle/>
          <a:p>
            <a:r>
              <a:rPr lang="en-US" sz="1800" dirty="0"/>
              <a:t>Steele, Boon, and Van der Hart, 2017</a:t>
            </a:r>
            <a:endParaRPr lang="en-US" dirty="0"/>
          </a:p>
        </p:txBody>
      </p:sp>
    </p:spTree>
    <p:extLst>
      <p:ext uri="{BB962C8B-B14F-4D97-AF65-F5344CB8AC3E}">
        <p14:creationId xmlns:p14="http://schemas.microsoft.com/office/powerpoint/2010/main" val="32118797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57C00-90D7-43F7-82ED-42E9367924FD}"/>
              </a:ext>
            </a:extLst>
          </p:cNvPr>
          <p:cNvSpPr>
            <a:spLocks noGrp="1"/>
          </p:cNvSpPr>
          <p:nvPr>
            <p:ph type="title"/>
          </p:nvPr>
        </p:nvSpPr>
        <p:spPr>
          <a:xfrm>
            <a:off x="1349312" y="0"/>
            <a:ext cx="9150675" cy="1427585"/>
          </a:xfrm>
        </p:spPr>
        <p:txBody>
          <a:bodyPr anchor="ctr">
            <a:normAutofit/>
          </a:bodyPr>
          <a:lstStyle/>
          <a:p>
            <a:r>
              <a:rPr lang="en-US" dirty="0"/>
              <a:t>Reparative Experiences</a:t>
            </a:r>
          </a:p>
        </p:txBody>
      </p:sp>
      <p:sp>
        <p:nvSpPr>
          <p:cNvPr id="3" name="Content Placeholder 2">
            <a:extLst>
              <a:ext uri="{FF2B5EF4-FFF2-40B4-BE49-F238E27FC236}">
                <a16:creationId xmlns:a16="http://schemas.microsoft.com/office/drawing/2014/main" id="{F54460B4-57E8-4C85-92AF-395A315ED1BA}"/>
              </a:ext>
            </a:extLst>
          </p:cNvPr>
          <p:cNvSpPr>
            <a:spLocks noGrp="1"/>
          </p:cNvSpPr>
          <p:nvPr>
            <p:ph sz="quarter" idx="12"/>
          </p:nvPr>
        </p:nvSpPr>
        <p:spPr>
          <a:xfrm>
            <a:off x="1349312" y="1427585"/>
            <a:ext cx="10049421" cy="4929253"/>
          </a:xfrm>
        </p:spPr>
        <p:txBody>
          <a:bodyPr>
            <a:normAutofit fontScale="92500" lnSpcReduction="20000"/>
          </a:bodyPr>
          <a:lstStyle/>
          <a:p>
            <a:pPr>
              <a:lnSpc>
                <a:spcPct val="90000"/>
              </a:lnSpc>
            </a:pPr>
            <a:r>
              <a:rPr lang="en-US" sz="2600" dirty="0"/>
              <a:t>A well-meaning but under-informed helper may inadvertently reinforce re-traumatization and shame, but a trauma-informed helper can provide opportunity for re-learning.</a:t>
            </a:r>
          </a:p>
          <a:p>
            <a:pPr>
              <a:lnSpc>
                <a:spcPct val="90000"/>
              </a:lnSpc>
            </a:pPr>
            <a:endParaRPr lang="en-US" sz="2600" dirty="0"/>
          </a:p>
          <a:p>
            <a:pPr>
              <a:lnSpc>
                <a:spcPct val="90000"/>
              </a:lnSpc>
            </a:pPr>
            <a:r>
              <a:rPr lang="en-US" sz="2600" dirty="0"/>
              <a:t>Must take place within the context of a safe relationship.</a:t>
            </a:r>
          </a:p>
          <a:p>
            <a:pPr marL="0" indent="0">
              <a:lnSpc>
                <a:spcPct val="90000"/>
              </a:lnSpc>
              <a:buNone/>
            </a:pPr>
            <a:endParaRPr lang="en-US" sz="2600" dirty="0"/>
          </a:p>
          <a:p>
            <a:pPr>
              <a:lnSpc>
                <a:spcPct val="90000"/>
              </a:lnSpc>
            </a:pPr>
            <a:r>
              <a:rPr lang="en-US" sz="2600" dirty="0"/>
              <a:t>When communicating boundaries</a:t>
            </a:r>
          </a:p>
          <a:p>
            <a:pPr lvl="1">
              <a:lnSpc>
                <a:spcPct val="90000"/>
              </a:lnSpc>
            </a:pPr>
            <a:r>
              <a:rPr lang="en-US" sz="2600" dirty="0"/>
              <a:t>I.e. the individual interprets boundaries as abandonment.</a:t>
            </a:r>
          </a:p>
          <a:p>
            <a:pPr>
              <a:lnSpc>
                <a:spcPct val="90000"/>
              </a:lnSpc>
            </a:pPr>
            <a:r>
              <a:rPr lang="en-US" sz="2600" dirty="0"/>
              <a:t>When boundaries are violated</a:t>
            </a:r>
          </a:p>
          <a:p>
            <a:pPr lvl="1">
              <a:lnSpc>
                <a:spcPct val="90000"/>
              </a:lnSpc>
            </a:pPr>
            <a:r>
              <a:rPr lang="en-US" sz="2600" dirty="0" err="1"/>
              <a:t>I.e</a:t>
            </a:r>
            <a:r>
              <a:rPr lang="en-US" sz="2600" dirty="0"/>
              <a:t> the individual mistakes care for sexual interest</a:t>
            </a:r>
          </a:p>
          <a:p>
            <a:pPr lvl="1">
              <a:lnSpc>
                <a:spcPct val="90000"/>
              </a:lnSpc>
            </a:pPr>
            <a:endParaRPr lang="en-US" sz="2600" dirty="0"/>
          </a:p>
          <a:p>
            <a:pPr>
              <a:lnSpc>
                <a:spcPct val="90000"/>
              </a:lnSpc>
            </a:pPr>
            <a:r>
              <a:rPr lang="en-US" sz="2600" dirty="0"/>
              <a:t>A reparative experience may or may not translate into an observable change or outcome but is ESSENTIAL in re-writing the template.</a:t>
            </a:r>
          </a:p>
          <a:p>
            <a:pPr>
              <a:lnSpc>
                <a:spcPct val="90000"/>
              </a:lnSpc>
            </a:pPr>
            <a:endParaRPr lang="en-US" sz="1300" dirty="0"/>
          </a:p>
        </p:txBody>
      </p:sp>
      <p:sp>
        <p:nvSpPr>
          <p:cNvPr id="8" name="Slide Number Placeholder 3">
            <a:extLst>
              <a:ext uri="{FF2B5EF4-FFF2-40B4-BE49-F238E27FC236}">
                <a16:creationId xmlns:a16="http://schemas.microsoft.com/office/drawing/2014/main" id="{4E279C1B-F940-831B-2BD4-B6F0E0C6EEBA}"/>
              </a:ext>
            </a:extLst>
          </p:cNvPr>
          <p:cNvSpPr>
            <a:spLocks noGrp="1"/>
          </p:cNvSpPr>
          <p:nvPr>
            <p:ph type="sldNum" sz="quarter" idx="15"/>
          </p:nvPr>
        </p:nvSpPr>
        <p:spPr>
          <a:xfrm>
            <a:off x="412136" y="5943601"/>
            <a:ext cx="968983" cy="651912"/>
          </a:xfrm>
        </p:spPr>
        <p:txBody>
          <a:bodyPr/>
          <a:lstStyle/>
          <a:p>
            <a:pPr>
              <a:spcAft>
                <a:spcPts val="600"/>
              </a:spcAft>
            </a:pPr>
            <a:fld id="{18D65601-5AE2-46FC-B138-694DDD2B510D}" type="slidenum">
              <a:rPr lang="en-US" smtClean="0"/>
              <a:pPr>
                <a:spcAft>
                  <a:spcPts val="600"/>
                </a:spcAft>
              </a:pPr>
              <a:t>37</a:t>
            </a:fld>
            <a:endParaRPr lang="en-US"/>
          </a:p>
        </p:txBody>
      </p:sp>
    </p:spTree>
    <p:extLst>
      <p:ext uri="{BB962C8B-B14F-4D97-AF65-F5344CB8AC3E}">
        <p14:creationId xmlns:p14="http://schemas.microsoft.com/office/powerpoint/2010/main" val="5435670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DD5F1-2593-722D-1C98-72776049D787}"/>
              </a:ext>
            </a:extLst>
          </p:cNvPr>
          <p:cNvSpPr>
            <a:spLocks noGrp="1"/>
          </p:cNvSpPr>
          <p:nvPr>
            <p:ph type="title"/>
          </p:nvPr>
        </p:nvSpPr>
        <p:spPr/>
        <p:txBody>
          <a:bodyPr/>
          <a:lstStyle/>
          <a:p>
            <a:r>
              <a:rPr lang="en-US" dirty="0"/>
              <a:t>Other considerations</a:t>
            </a:r>
          </a:p>
        </p:txBody>
      </p:sp>
      <p:sp>
        <p:nvSpPr>
          <p:cNvPr id="3" name="Content Placeholder 2">
            <a:extLst>
              <a:ext uri="{FF2B5EF4-FFF2-40B4-BE49-F238E27FC236}">
                <a16:creationId xmlns:a16="http://schemas.microsoft.com/office/drawing/2014/main" id="{CE84BDDD-D456-FE66-0593-DB31FA3CBFF7}"/>
              </a:ext>
            </a:extLst>
          </p:cNvPr>
          <p:cNvSpPr>
            <a:spLocks noGrp="1"/>
          </p:cNvSpPr>
          <p:nvPr>
            <p:ph sz="quarter" idx="12"/>
          </p:nvPr>
        </p:nvSpPr>
        <p:spPr>
          <a:xfrm>
            <a:off x="1450153" y="1781504"/>
            <a:ext cx="9428054" cy="4446682"/>
          </a:xfrm>
        </p:spPr>
        <p:txBody>
          <a:bodyPr>
            <a:normAutofit lnSpcReduction="10000"/>
          </a:bodyPr>
          <a:lstStyle/>
          <a:p>
            <a:r>
              <a:rPr lang="en-US" dirty="0"/>
              <a:t>Therapist Disclosures (Steele, Boon, and Van der Hart)</a:t>
            </a:r>
          </a:p>
          <a:p>
            <a:r>
              <a:rPr lang="en-US" dirty="0"/>
              <a:t>Collaboration v. caregiving</a:t>
            </a:r>
          </a:p>
          <a:p>
            <a:pPr lvl="1"/>
            <a:r>
              <a:rPr lang="en-US" dirty="0"/>
              <a:t>The therapist must be mindfully aware of their responsibility</a:t>
            </a:r>
          </a:p>
          <a:p>
            <a:r>
              <a:rPr lang="en-US" dirty="0"/>
              <a:t>Relational problems often stem from a lack of compassion for self and others as well as unrealistic expectations. </a:t>
            </a:r>
            <a:r>
              <a:rPr lang="en-US" i="1" dirty="0"/>
              <a:t>(What is a reasonable expectation of you as therapist regarding availability?)</a:t>
            </a:r>
          </a:p>
          <a:p>
            <a:r>
              <a:rPr lang="en-US" dirty="0"/>
              <a:t>Focus on seeking to understand the client’s experience in the moment rather than focusing on the content or trying to “fix” the problem. </a:t>
            </a:r>
          </a:p>
          <a:p>
            <a:r>
              <a:rPr lang="en-US" dirty="0"/>
              <a:t>Focus on creating a “felt sense” for the client to carry with them rather than being available 24/7.</a:t>
            </a:r>
          </a:p>
          <a:p>
            <a:r>
              <a:rPr lang="en-US" dirty="0"/>
              <a:t>We must engage in attunement </a:t>
            </a:r>
            <a:r>
              <a:rPr lang="en-US" i="1" dirty="0"/>
              <a:t>and </a:t>
            </a:r>
            <a:r>
              <a:rPr lang="en-US" dirty="0"/>
              <a:t>clear limit setting, flexibility </a:t>
            </a:r>
            <a:r>
              <a:rPr lang="en-US" i="1" dirty="0"/>
              <a:t>and</a:t>
            </a:r>
            <a:r>
              <a:rPr lang="en-US" dirty="0"/>
              <a:t> consistency, support for the learning of skill</a:t>
            </a:r>
            <a:r>
              <a:rPr lang="en-US" i="1" dirty="0"/>
              <a:t> and </a:t>
            </a:r>
            <a:r>
              <a:rPr lang="en-US" dirty="0"/>
              <a:t>insistence on skills practice. </a:t>
            </a:r>
          </a:p>
        </p:txBody>
      </p:sp>
      <p:sp>
        <p:nvSpPr>
          <p:cNvPr id="4" name="Slide Number Placeholder 3">
            <a:extLst>
              <a:ext uri="{FF2B5EF4-FFF2-40B4-BE49-F238E27FC236}">
                <a16:creationId xmlns:a16="http://schemas.microsoft.com/office/drawing/2014/main" id="{E2771C72-43AF-1FC9-A14F-BE4EA4A23277}"/>
              </a:ext>
            </a:extLst>
          </p:cNvPr>
          <p:cNvSpPr>
            <a:spLocks noGrp="1"/>
          </p:cNvSpPr>
          <p:nvPr>
            <p:ph type="sldNum" sz="quarter" idx="15"/>
          </p:nvPr>
        </p:nvSpPr>
        <p:spPr/>
        <p:txBody>
          <a:bodyPr/>
          <a:lstStyle/>
          <a:p>
            <a:fld id="{18D65601-5AE2-46FC-B138-694DDD2B510D}" type="slidenum">
              <a:rPr lang="en-US" smtClean="0"/>
              <a:pPr/>
              <a:t>38</a:t>
            </a:fld>
            <a:endParaRPr lang="en-US" dirty="0"/>
          </a:p>
        </p:txBody>
      </p:sp>
    </p:spTree>
    <p:extLst>
      <p:ext uri="{BB962C8B-B14F-4D97-AF65-F5344CB8AC3E}">
        <p14:creationId xmlns:p14="http://schemas.microsoft.com/office/powerpoint/2010/main" val="38055618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857131F-459F-CC5D-E554-4D6C2396C1EA}"/>
              </a:ext>
            </a:extLst>
          </p:cNvPr>
          <p:cNvSpPr>
            <a:spLocks noGrp="1"/>
          </p:cNvSpPr>
          <p:nvPr>
            <p:ph type="title"/>
          </p:nvPr>
        </p:nvSpPr>
        <p:spPr/>
        <p:txBody>
          <a:bodyPr>
            <a:noAutofit/>
          </a:bodyPr>
          <a:lstStyle/>
          <a:p>
            <a:r>
              <a:rPr lang="en-US" sz="3200" dirty="0">
                <a:solidFill>
                  <a:schemeClr val="accent3"/>
                </a:solidFill>
              </a:rPr>
              <a:t>“The therapist’s job is to stand relatively still no matter which part of the patient is prominent, without pursuing or distancing too much, without becoming too enmeshed or too detached, while being engaged and present to the greatest degree possible”. </a:t>
            </a:r>
          </a:p>
        </p:txBody>
      </p:sp>
      <p:sp>
        <p:nvSpPr>
          <p:cNvPr id="6" name="Text Placeholder 5">
            <a:extLst>
              <a:ext uri="{FF2B5EF4-FFF2-40B4-BE49-F238E27FC236}">
                <a16:creationId xmlns:a16="http://schemas.microsoft.com/office/drawing/2014/main" id="{75B66C9E-FEC3-0AD3-EF12-57A517C676E5}"/>
              </a:ext>
            </a:extLst>
          </p:cNvPr>
          <p:cNvSpPr>
            <a:spLocks noGrp="1"/>
          </p:cNvSpPr>
          <p:nvPr>
            <p:ph type="body" idx="1"/>
          </p:nvPr>
        </p:nvSpPr>
        <p:spPr/>
        <p:txBody>
          <a:bodyPr/>
          <a:lstStyle/>
          <a:p>
            <a:r>
              <a:rPr lang="en-US" dirty="0">
                <a:solidFill>
                  <a:schemeClr val="tx2"/>
                </a:solidFill>
              </a:rPr>
              <a:t>Steele, Boon, and Van der Hart (2017)</a:t>
            </a:r>
          </a:p>
        </p:txBody>
      </p:sp>
      <p:sp>
        <p:nvSpPr>
          <p:cNvPr id="4" name="Slide Number Placeholder 3">
            <a:extLst>
              <a:ext uri="{FF2B5EF4-FFF2-40B4-BE49-F238E27FC236}">
                <a16:creationId xmlns:a16="http://schemas.microsoft.com/office/drawing/2014/main" id="{7A8763F2-9167-3684-5FD7-2CC77EB5E63A}"/>
              </a:ext>
            </a:extLst>
          </p:cNvPr>
          <p:cNvSpPr>
            <a:spLocks noGrp="1"/>
          </p:cNvSpPr>
          <p:nvPr>
            <p:ph type="sldNum" sz="quarter" idx="12"/>
          </p:nvPr>
        </p:nvSpPr>
        <p:spPr/>
        <p:txBody>
          <a:bodyPr/>
          <a:lstStyle/>
          <a:p>
            <a:fld id="{18D65601-5AE2-46FC-B138-694DDD2B510D}" type="slidenum">
              <a:rPr lang="en-US" smtClean="0"/>
              <a:pPr/>
              <a:t>39</a:t>
            </a:fld>
            <a:endParaRPr lang="en-US" dirty="0"/>
          </a:p>
        </p:txBody>
      </p:sp>
    </p:spTree>
    <p:extLst>
      <p:ext uri="{BB962C8B-B14F-4D97-AF65-F5344CB8AC3E}">
        <p14:creationId xmlns:p14="http://schemas.microsoft.com/office/powerpoint/2010/main" val="28482809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89704FF-9C20-7767-86E2-FB9B0E29E616}"/>
              </a:ext>
            </a:extLst>
          </p:cNvPr>
          <p:cNvSpPr>
            <a:spLocks noGrp="1"/>
          </p:cNvSpPr>
          <p:nvPr>
            <p:ph type="title"/>
          </p:nvPr>
        </p:nvSpPr>
        <p:spPr>
          <a:xfrm>
            <a:off x="1468814" y="503852"/>
            <a:ext cx="9808773" cy="1427585"/>
          </a:xfrm>
        </p:spPr>
        <p:txBody>
          <a:bodyPr anchor="ctr">
            <a:normAutofit/>
          </a:bodyPr>
          <a:lstStyle/>
          <a:p>
            <a:r>
              <a:rPr lang="en-US" dirty="0"/>
              <a:t>Boundary interventions</a:t>
            </a:r>
          </a:p>
        </p:txBody>
      </p:sp>
      <p:sp>
        <p:nvSpPr>
          <p:cNvPr id="6" name="Content Placeholder 5">
            <a:extLst>
              <a:ext uri="{FF2B5EF4-FFF2-40B4-BE49-F238E27FC236}">
                <a16:creationId xmlns:a16="http://schemas.microsoft.com/office/drawing/2014/main" id="{A4891F96-4594-A383-6D53-31C21E8FA45D}"/>
              </a:ext>
            </a:extLst>
          </p:cNvPr>
          <p:cNvSpPr>
            <a:spLocks noGrp="1"/>
          </p:cNvSpPr>
          <p:nvPr>
            <p:ph sz="quarter" idx="10"/>
          </p:nvPr>
        </p:nvSpPr>
        <p:spPr>
          <a:xfrm>
            <a:off x="1468814" y="2066730"/>
            <a:ext cx="6452876" cy="4287417"/>
          </a:xfrm>
        </p:spPr>
        <p:txBody>
          <a:bodyPr>
            <a:normAutofit lnSpcReduction="10000"/>
          </a:bodyPr>
          <a:lstStyle/>
          <a:p>
            <a:pPr marL="342900" indent="-342900">
              <a:buFont typeface="Arial" panose="020B0604020202020204" pitchFamily="34" charset="0"/>
              <a:buChar char="•"/>
            </a:pPr>
            <a:r>
              <a:rPr lang="en-US" sz="2400" dirty="0"/>
              <a:t>Explore what consent means to the client. </a:t>
            </a:r>
          </a:p>
          <a:p>
            <a:pPr marL="342900" indent="-342900">
              <a:buFont typeface="Arial" panose="020B0604020202020204" pitchFamily="34" charset="0"/>
              <a:buChar char="•"/>
            </a:pPr>
            <a:r>
              <a:rPr lang="en-US" sz="2400" dirty="0"/>
              <a:t>Establish a “stop sign” for therapy. </a:t>
            </a:r>
          </a:p>
          <a:p>
            <a:pPr marL="342900" indent="-342900">
              <a:buFont typeface="Arial" panose="020B0604020202020204" pitchFamily="34" charset="0"/>
              <a:buChar char="•"/>
            </a:pPr>
            <a:r>
              <a:rPr lang="en-US" sz="2400" dirty="0"/>
              <a:t>Practice mindfulness to help the client identify when they are outside their window of tolerance.</a:t>
            </a:r>
          </a:p>
          <a:p>
            <a:pPr marL="342900" indent="-342900">
              <a:buFont typeface="Arial" panose="020B0604020202020204" pitchFamily="34" charset="0"/>
              <a:buChar char="•"/>
            </a:pPr>
            <a:r>
              <a:rPr lang="en-US" sz="2400" dirty="0"/>
              <a:t>Create a physical boundary.</a:t>
            </a:r>
          </a:p>
          <a:p>
            <a:pPr marL="342900" indent="-342900">
              <a:buFont typeface="Arial" panose="020B0604020202020204" pitchFamily="34" charset="0"/>
              <a:buChar char="•"/>
            </a:pPr>
            <a:r>
              <a:rPr lang="en-US" sz="2400" dirty="0"/>
              <a:t>“We are not taking away anything you need”</a:t>
            </a:r>
          </a:p>
          <a:p>
            <a:pPr marL="342900" indent="-342900">
              <a:buFont typeface="Arial" panose="020B0604020202020204" pitchFamily="34" charset="0"/>
              <a:buChar char="•"/>
            </a:pPr>
            <a:r>
              <a:rPr lang="en-US" sz="2400" dirty="0"/>
              <a:t>May include re-framing of responsibility</a:t>
            </a:r>
          </a:p>
          <a:p>
            <a:pPr marL="342900" indent="-342900">
              <a:buFont typeface="Arial" panose="020B0604020202020204" pitchFamily="34" charset="0"/>
              <a:buChar char="•"/>
            </a:pPr>
            <a:endParaRPr lang="en-US" dirty="0"/>
          </a:p>
        </p:txBody>
      </p:sp>
      <p:pic>
        <p:nvPicPr>
          <p:cNvPr id="9" name="Content Placeholder 8" descr="Greenlight on traffic light">
            <a:extLst>
              <a:ext uri="{FF2B5EF4-FFF2-40B4-BE49-F238E27FC236}">
                <a16:creationId xmlns:a16="http://schemas.microsoft.com/office/drawing/2014/main" id="{29AFE73B-4838-8494-2CA6-45E065FAC015}"/>
              </a:ext>
            </a:extLst>
          </p:cNvPr>
          <p:cNvPicPr>
            <a:picLocks noGrp="1" noChangeAspect="1"/>
          </p:cNvPicPr>
          <p:nvPr>
            <p:ph sz="quarter" idx="11"/>
          </p:nvPr>
        </p:nvPicPr>
        <p:blipFill>
          <a:blip r:embed="rId2"/>
          <a:srcRect l="31361" t="2085" r="13356" b="-5143"/>
          <a:stretch/>
        </p:blipFill>
        <p:spPr>
          <a:xfrm>
            <a:off x="8782194" y="2066731"/>
            <a:ext cx="2639957" cy="3428395"/>
          </a:xfrm>
          <a:noFill/>
        </p:spPr>
      </p:pic>
      <p:sp>
        <p:nvSpPr>
          <p:cNvPr id="4" name="Slide Number Placeholder 3">
            <a:extLst>
              <a:ext uri="{FF2B5EF4-FFF2-40B4-BE49-F238E27FC236}">
                <a16:creationId xmlns:a16="http://schemas.microsoft.com/office/drawing/2014/main" id="{F7A9F225-D7A4-EDA1-450A-5FFCDA21F44D}"/>
              </a:ext>
            </a:extLst>
          </p:cNvPr>
          <p:cNvSpPr>
            <a:spLocks noGrp="1"/>
          </p:cNvSpPr>
          <p:nvPr>
            <p:ph type="sldNum" sz="quarter" idx="15"/>
          </p:nvPr>
        </p:nvSpPr>
        <p:spPr>
          <a:xfrm>
            <a:off x="412136" y="5943601"/>
            <a:ext cx="968983" cy="651912"/>
          </a:xfrm>
        </p:spPr>
        <p:txBody>
          <a:bodyPr anchor="ctr">
            <a:normAutofit/>
          </a:bodyPr>
          <a:lstStyle/>
          <a:p>
            <a:pPr>
              <a:spcAft>
                <a:spcPts val="600"/>
              </a:spcAft>
            </a:pPr>
            <a:fld id="{18D65601-5AE2-46FC-B138-694DDD2B510D}" type="slidenum">
              <a:rPr lang="en-US" smtClean="0"/>
              <a:pPr>
                <a:spcAft>
                  <a:spcPts val="600"/>
                </a:spcAft>
              </a:pPr>
              <a:t>40</a:t>
            </a:fld>
            <a:endParaRPr lang="en-US"/>
          </a:p>
        </p:txBody>
      </p:sp>
    </p:spTree>
    <p:extLst>
      <p:ext uri="{BB962C8B-B14F-4D97-AF65-F5344CB8AC3E}">
        <p14:creationId xmlns:p14="http://schemas.microsoft.com/office/powerpoint/2010/main" val="36960174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4C157-79D1-F93B-4DF9-7C811C522345}"/>
              </a:ext>
            </a:extLst>
          </p:cNvPr>
          <p:cNvSpPr>
            <a:spLocks noGrp="1"/>
          </p:cNvSpPr>
          <p:nvPr>
            <p:ph type="title"/>
          </p:nvPr>
        </p:nvSpPr>
        <p:spPr/>
        <p:txBody>
          <a:bodyPr/>
          <a:lstStyle/>
          <a:p>
            <a:r>
              <a:rPr lang="en-US" dirty="0"/>
              <a:t>Connection to the Body</a:t>
            </a:r>
          </a:p>
        </p:txBody>
      </p:sp>
      <p:pic>
        <p:nvPicPr>
          <p:cNvPr id="10" name="Picture Placeholder 9" descr="Person holding seashell">
            <a:extLst>
              <a:ext uri="{FF2B5EF4-FFF2-40B4-BE49-F238E27FC236}">
                <a16:creationId xmlns:a16="http://schemas.microsoft.com/office/drawing/2014/main" id="{22EB6E2F-46B9-977F-559E-827826B6DE1A}"/>
              </a:ext>
            </a:extLst>
          </p:cNvPr>
          <p:cNvPicPr>
            <a:picLocks noGrp="1" noChangeAspect="1"/>
          </p:cNvPicPr>
          <p:nvPr>
            <p:ph type="pic" sz="quarter" idx="12"/>
          </p:nvPr>
        </p:nvPicPr>
        <p:blipFill>
          <a:blip r:embed="rId2"/>
          <a:srcRect l="18159" r="18159"/>
          <a:stretch>
            <a:fillRect/>
          </a:stretch>
        </p:blipFill>
        <p:spPr>
          <a:xfrm>
            <a:off x="1503364" y="2061969"/>
            <a:ext cx="3573133" cy="3738636"/>
          </a:xfrm>
        </p:spPr>
      </p:pic>
      <p:sp>
        <p:nvSpPr>
          <p:cNvPr id="7" name="Content Placeholder 6">
            <a:extLst>
              <a:ext uri="{FF2B5EF4-FFF2-40B4-BE49-F238E27FC236}">
                <a16:creationId xmlns:a16="http://schemas.microsoft.com/office/drawing/2014/main" id="{21C87E13-86AA-69F2-F479-97CB62254D8C}"/>
              </a:ext>
            </a:extLst>
          </p:cNvPr>
          <p:cNvSpPr>
            <a:spLocks noGrp="1"/>
          </p:cNvSpPr>
          <p:nvPr>
            <p:ph sz="quarter" idx="11"/>
          </p:nvPr>
        </p:nvSpPr>
        <p:spPr/>
        <p:txBody>
          <a:bodyPr/>
          <a:lstStyle/>
          <a:p>
            <a:r>
              <a:rPr lang="en-US" dirty="0"/>
              <a:t>Trauma survivors often experience disruption in body connection.</a:t>
            </a:r>
          </a:p>
          <a:p>
            <a:pPr marL="342900" indent="-342900">
              <a:buFont typeface="Arial" panose="020B0604020202020204" pitchFamily="34" charset="0"/>
              <a:buChar char="•"/>
            </a:pPr>
            <a:r>
              <a:rPr lang="en-US" dirty="0"/>
              <a:t>Hyper-arousal may result is “flooding”</a:t>
            </a:r>
          </a:p>
          <a:p>
            <a:pPr marL="342900" indent="-342900">
              <a:buFont typeface="Arial" panose="020B0604020202020204" pitchFamily="34" charset="0"/>
              <a:buChar char="•"/>
            </a:pPr>
            <a:r>
              <a:rPr lang="en-US" dirty="0"/>
              <a:t>Hypo-arousal may result in dissociation.</a:t>
            </a:r>
          </a:p>
          <a:p>
            <a:r>
              <a:rPr lang="en-US" dirty="0"/>
              <a:t>“Gut instincts are guardian angels.” </a:t>
            </a:r>
          </a:p>
          <a:p>
            <a:r>
              <a:rPr lang="en-US" dirty="0"/>
              <a:t>We cannot process information we cannot tolerate or do not have access to.</a:t>
            </a:r>
          </a:p>
        </p:txBody>
      </p:sp>
      <p:sp>
        <p:nvSpPr>
          <p:cNvPr id="4" name="Slide Number Placeholder 3">
            <a:extLst>
              <a:ext uri="{FF2B5EF4-FFF2-40B4-BE49-F238E27FC236}">
                <a16:creationId xmlns:a16="http://schemas.microsoft.com/office/drawing/2014/main" id="{8CCC0F2D-8AF8-F1BE-913A-24E0FA3758BA}"/>
              </a:ext>
            </a:extLst>
          </p:cNvPr>
          <p:cNvSpPr>
            <a:spLocks noGrp="1"/>
          </p:cNvSpPr>
          <p:nvPr>
            <p:ph type="sldNum" sz="quarter" idx="15"/>
          </p:nvPr>
        </p:nvSpPr>
        <p:spPr/>
        <p:txBody>
          <a:bodyPr/>
          <a:lstStyle/>
          <a:p>
            <a:fld id="{18D65601-5AE2-46FC-B138-694DDD2B510D}" type="slidenum">
              <a:rPr lang="en-US" smtClean="0"/>
              <a:pPr/>
              <a:t>41</a:t>
            </a:fld>
            <a:endParaRPr lang="en-US" dirty="0"/>
          </a:p>
        </p:txBody>
      </p:sp>
    </p:spTree>
    <p:extLst>
      <p:ext uri="{BB962C8B-B14F-4D97-AF65-F5344CB8AC3E}">
        <p14:creationId xmlns:p14="http://schemas.microsoft.com/office/powerpoint/2010/main" val="1952710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EE0CB4F-42A9-383D-27CD-DE1BD112628A}"/>
              </a:ext>
            </a:extLst>
          </p:cNvPr>
          <p:cNvSpPr>
            <a:spLocks noGrp="1"/>
          </p:cNvSpPr>
          <p:nvPr>
            <p:ph type="title"/>
          </p:nvPr>
        </p:nvSpPr>
        <p:spPr>
          <a:xfrm>
            <a:off x="1317615" y="690511"/>
            <a:ext cx="5477323" cy="5253089"/>
          </a:xfrm>
        </p:spPr>
        <p:txBody>
          <a:bodyPr>
            <a:normAutofit fontScale="90000"/>
          </a:bodyPr>
          <a:lstStyle/>
          <a:p>
            <a:r>
              <a:rPr lang="en-US" dirty="0"/>
              <a:t>“The single most important issue for traumatized people is to find a sense of safety in their own bodies.”</a:t>
            </a:r>
          </a:p>
        </p:txBody>
      </p:sp>
      <p:sp>
        <p:nvSpPr>
          <p:cNvPr id="5" name="Slide Number Placeholder 4">
            <a:extLst>
              <a:ext uri="{FF2B5EF4-FFF2-40B4-BE49-F238E27FC236}">
                <a16:creationId xmlns:a16="http://schemas.microsoft.com/office/drawing/2014/main" id="{8DE53F3E-E4AA-3349-4631-7357C8DDBD76}"/>
              </a:ext>
            </a:extLst>
          </p:cNvPr>
          <p:cNvSpPr>
            <a:spLocks noGrp="1"/>
          </p:cNvSpPr>
          <p:nvPr>
            <p:ph type="sldNum" sz="quarter" idx="4294967295"/>
          </p:nvPr>
        </p:nvSpPr>
        <p:spPr>
          <a:xfrm>
            <a:off x="0" y="5943600"/>
            <a:ext cx="968375" cy="652463"/>
          </a:xfrm>
        </p:spPr>
        <p:txBody>
          <a:bodyPr/>
          <a:lstStyle/>
          <a:p>
            <a:fld id="{18D65601-5AE2-46FC-B138-694DDD2B510D}" type="slidenum">
              <a:rPr lang="en-US" smtClean="0"/>
              <a:pPr/>
              <a:t>42</a:t>
            </a:fld>
            <a:endParaRPr lang="en-US" dirty="0"/>
          </a:p>
        </p:txBody>
      </p:sp>
      <p:sp>
        <p:nvSpPr>
          <p:cNvPr id="10" name="TextBox 9">
            <a:extLst>
              <a:ext uri="{FF2B5EF4-FFF2-40B4-BE49-F238E27FC236}">
                <a16:creationId xmlns:a16="http://schemas.microsoft.com/office/drawing/2014/main" id="{6644D844-3470-374B-FBE4-5C604D55FF4A}"/>
              </a:ext>
            </a:extLst>
          </p:cNvPr>
          <p:cNvSpPr txBox="1"/>
          <p:nvPr/>
        </p:nvSpPr>
        <p:spPr>
          <a:xfrm>
            <a:off x="7583214" y="5084379"/>
            <a:ext cx="3685309" cy="523220"/>
          </a:xfrm>
          <a:prstGeom prst="rect">
            <a:avLst/>
          </a:prstGeom>
          <a:noFill/>
        </p:spPr>
        <p:txBody>
          <a:bodyPr wrap="square" rtlCol="0">
            <a:spAutoFit/>
          </a:bodyPr>
          <a:lstStyle/>
          <a:p>
            <a:r>
              <a:rPr lang="en-US" sz="2800" dirty="0">
                <a:solidFill>
                  <a:schemeClr val="accent5"/>
                </a:solidFill>
              </a:rPr>
              <a:t>Bessel Van Der Kolk</a:t>
            </a:r>
          </a:p>
        </p:txBody>
      </p:sp>
    </p:spTree>
    <p:extLst>
      <p:ext uri="{BB962C8B-B14F-4D97-AF65-F5344CB8AC3E}">
        <p14:creationId xmlns:p14="http://schemas.microsoft.com/office/powerpoint/2010/main" val="21447695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C5F3B8-92ED-043E-532F-3A305EEB07E4}"/>
              </a:ext>
            </a:extLst>
          </p:cNvPr>
          <p:cNvSpPr>
            <a:spLocks noGrp="1"/>
          </p:cNvSpPr>
          <p:nvPr>
            <p:ph type="title"/>
          </p:nvPr>
        </p:nvSpPr>
        <p:spPr>
          <a:xfrm>
            <a:off x="1450153" y="259325"/>
            <a:ext cx="9150675" cy="1427585"/>
          </a:xfrm>
        </p:spPr>
        <p:txBody>
          <a:bodyPr/>
          <a:lstStyle/>
          <a:p>
            <a:r>
              <a:rPr lang="en-US" dirty="0"/>
              <a:t>Interventions to connect to the body (and increase affect tolerance)</a:t>
            </a:r>
          </a:p>
        </p:txBody>
      </p:sp>
      <p:sp>
        <p:nvSpPr>
          <p:cNvPr id="5" name="Content Placeholder 4">
            <a:extLst>
              <a:ext uri="{FF2B5EF4-FFF2-40B4-BE49-F238E27FC236}">
                <a16:creationId xmlns:a16="http://schemas.microsoft.com/office/drawing/2014/main" id="{20B13E69-4F19-3A6E-5BD9-6E64E35EA6E7}"/>
              </a:ext>
            </a:extLst>
          </p:cNvPr>
          <p:cNvSpPr>
            <a:spLocks noGrp="1"/>
          </p:cNvSpPr>
          <p:nvPr>
            <p:ph sz="quarter" idx="12"/>
          </p:nvPr>
        </p:nvSpPr>
        <p:spPr>
          <a:xfrm>
            <a:off x="1450153" y="1686910"/>
            <a:ext cx="9273032" cy="4541275"/>
          </a:xfrm>
        </p:spPr>
        <p:txBody>
          <a:bodyPr>
            <a:normAutofit fontScale="92500" lnSpcReduction="20000"/>
          </a:bodyPr>
          <a:lstStyle/>
          <a:p>
            <a:r>
              <a:rPr lang="en-US" dirty="0"/>
              <a:t>Often must begin with an “island of safety” or tolerance for positive or neutral sensation that can be resourced. (Laurel Parnell’s </a:t>
            </a:r>
            <a:r>
              <a:rPr lang="en-US" i="1" dirty="0"/>
              <a:t>Tapping In</a:t>
            </a:r>
            <a:r>
              <a:rPr lang="en-US" dirty="0"/>
              <a:t>)</a:t>
            </a:r>
          </a:p>
          <a:p>
            <a:r>
              <a:rPr lang="en-US" dirty="0"/>
              <a:t>Sensory exercises</a:t>
            </a:r>
          </a:p>
          <a:p>
            <a:pPr lvl="1"/>
            <a:r>
              <a:rPr lang="en-US" dirty="0"/>
              <a:t>Sensory checklist—increasing vocabulary and neutral feelings/sensations</a:t>
            </a:r>
          </a:p>
          <a:p>
            <a:pPr lvl="1"/>
            <a:r>
              <a:rPr lang="en-US" dirty="0"/>
              <a:t>Levine shower exercise</a:t>
            </a:r>
          </a:p>
          <a:p>
            <a:r>
              <a:rPr lang="en-US" dirty="0"/>
              <a:t>Nurturing touch (Neff)</a:t>
            </a:r>
          </a:p>
          <a:p>
            <a:r>
              <a:rPr lang="en-US" dirty="0"/>
              <a:t>Body scan and/or mindfulness work</a:t>
            </a:r>
          </a:p>
          <a:p>
            <a:pPr lvl="1"/>
            <a:r>
              <a:rPr lang="en-US" i="1" dirty="0"/>
              <a:t>No Mud No Lotus</a:t>
            </a:r>
          </a:p>
          <a:p>
            <a:pPr lvl="1"/>
            <a:r>
              <a:rPr lang="en-US" dirty="0"/>
              <a:t>MSC Workbook</a:t>
            </a:r>
          </a:p>
          <a:p>
            <a:r>
              <a:rPr lang="en-US" dirty="0"/>
              <a:t>Trauma-informed Yoga</a:t>
            </a:r>
          </a:p>
          <a:p>
            <a:r>
              <a:rPr lang="en-US" dirty="0"/>
              <a:t>Somatic therapies</a:t>
            </a:r>
          </a:p>
          <a:p>
            <a:pPr marL="0" indent="0">
              <a:buNone/>
            </a:pPr>
            <a:r>
              <a:rPr lang="en-US" dirty="0"/>
              <a:t>Often will require titration or pendulation to maintain window of tolerance</a:t>
            </a:r>
          </a:p>
          <a:p>
            <a:endParaRPr lang="en-US" dirty="0"/>
          </a:p>
          <a:p>
            <a:pPr marL="0" indent="0">
              <a:buNone/>
            </a:pPr>
            <a:endParaRPr lang="en-US" dirty="0"/>
          </a:p>
          <a:p>
            <a:pPr marL="0" indent="0">
              <a:buNone/>
            </a:pPr>
            <a:endParaRPr lang="en-US" i="1" dirty="0"/>
          </a:p>
        </p:txBody>
      </p:sp>
    </p:spTree>
    <p:extLst>
      <p:ext uri="{BB962C8B-B14F-4D97-AF65-F5344CB8AC3E}">
        <p14:creationId xmlns:p14="http://schemas.microsoft.com/office/powerpoint/2010/main" val="27824370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Lars and the Real Girl (5/12) Movie CLIP - Touch Therapy (2007) HD">
            <a:hlinkClick r:id="" action="ppaction://media"/>
            <a:extLst>
              <a:ext uri="{FF2B5EF4-FFF2-40B4-BE49-F238E27FC236}">
                <a16:creationId xmlns:a16="http://schemas.microsoft.com/office/drawing/2014/main" id="{4D6C3402-11C3-C8DE-0667-042E8C21240A}"/>
              </a:ext>
            </a:extLst>
          </p:cNvPr>
          <p:cNvPicPr>
            <a:picLocks noRot="1" noChangeAspect="1"/>
          </p:cNvPicPr>
          <p:nvPr>
            <a:videoFile r:link="rId1"/>
          </p:nvPr>
        </p:nvPicPr>
        <p:blipFill>
          <a:blip r:embed="rId3"/>
          <a:srcRect b="443"/>
          <a:stretch/>
        </p:blipFill>
        <p:spPr>
          <a:xfrm>
            <a:off x="20" y="10"/>
            <a:ext cx="12191980" cy="6857990"/>
          </a:xfrm>
          <a:prstGeom prst="rect">
            <a:avLst/>
          </a:prstGeom>
          <a:noFill/>
        </p:spPr>
      </p:pic>
      <p:sp>
        <p:nvSpPr>
          <p:cNvPr id="4" name="Slide Number Placeholder 3" hidden="1">
            <a:extLst>
              <a:ext uri="{FF2B5EF4-FFF2-40B4-BE49-F238E27FC236}">
                <a16:creationId xmlns:a16="http://schemas.microsoft.com/office/drawing/2014/main" id="{AC56D13C-D33D-31EC-7CB4-5CD0BE226F44}"/>
              </a:ext>
            </a:extLst>
          </p:cNvPr>
          <p:cNvSpPr>
            <a:spLocks noGrp="1"/>
          </p:cNvSpPr>
          <p:nvPr>
            <p:ph type="sldNum" sz="quarter" idx="15"/>
          </p:nvPr>
        </p:nvSpPr>
        <p:spPr/>
        <p:txBody>
          <a:bodyPr/>
          <a:lstStyle/>
          <a:p>
            <a:pPr>
              <a:spcAft>
                <a:spcPts val="600"/>
              </a:spcAft>
            </a:pPr>
            <a:fld id="{18D65601-5AE2-46FC-B138-694DDD2B510D}" type="slidenum">
              <a:rPr lang="en-US" smtClean="0"/>
              <a:pPr>
                <a:spcAft>
                  <a:spcPts val="600"/>
                </a:spcAft>
              </a:pPr>
              <a:t>44</a:t>
            </a:fld>
            <a:endParaRPr lang="en-US"/>
          </a:p>
        </p:txBody>
      </p:sp>
    </p:spTree>
    <p:extLst>
      <p:ext uri="{BB962C8B-B14F-4D97-AF65-F5344CB8AC3E}">
        <p14:creationId xmlns:p14="http://schemas.microsoft.com/office/powerpoint/2010/main" val="553180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50A32-95EB-949D-E108-5EED05855C55}"/>
              </a:ext>
            </a:extLst>
          </p:cNvPr>
          <p:cNvSpPr>
            <a:spLocks noGrp="1"/>
          </p:cNvSpPr>
          <p:nvPr>
            <p:ph type="title"/>
          </p:nvPr>
        </p:nvSpPr>
        <p:spPr/>
        <p:txBody>
          <a:bodyPr/>
          <a:lstStyle/>
          <a:p>
            <a:r>
              <a:rPr lang="en-US" dirty="0"/>
              <a:t>Self-Compassion Work</a:t>
            </a:r>
          </a:p>
        </p:txBody>
      </p:sp>
      <p:sp>
        <p:nvSpPr>
          <p:cNvPr id="4" name="Slide Number Placeholder 3">
            <a:extLst>
              <a:ext uri="{FF2B5EF4-FFF2-40B4-BE49-F238E27FC236}">
                <a16:creationId xmlns:a16="http://schemas.microsoft.com/office/drawing/2014/main" id="{D77FEF68-A9BE-6ED0-01A5-537BC45D7D71}"/>
              </a:ext>
            </a:extLst>
          </p:cNvPr>
          <p:cNvSpPr>
            <a:spLocks noGrp="1"/>
          </p:cNvSpPr>
          <p:nvPr>
            <p:ph type="sldNum" sz="quarter" idx="15"/>
          </p:nvPr>
        </p:nvSpPr>
        <p:spPr/>
        <p:txBody>
          <a:bodyPr/>
          <a:lstStyle/>
          <a:p>
            <a:fld id="{18D65601-5AE2-46FC-B138-694DDD2B510D}" type="slidenum">
              <a:rPr lang="en-US" smtClean="0"/>
              <a:pPr/>
              <a:t>45</a:t>
            </a:fld>
            <a:endParaRPr lang="en-US" dirty="0"/>
          </a:p>
        </p:txBody>
      </p:sp>
      <p:sp>
        <p:nvSpPr>
          <p:cNvPr id="5" name="Content Placeholder 4">
            <a:extLst>
              <a:ext uri="{FF2B5EF4-FFF2-40B4-BE49-F238E27FC236}">
                <a16:creationId xmlns:a16="http://schemas.microsoft.com/office/drawing/2014/main" id="{66AC8399-7EFE-717B-3E19-FD8548546F99}"/>
              </a:ext>
            </a:extLst>
          </p:cNvPr>
          <p:cNvSpPr>
            <a:spLocks noGrp="1"/>
          </p:cNvSpPr>
          <p:nvPr>
            <p:ph sz="quarter" idx="12"/>
          </p:nvPr>
        </p:nvSpPr>
        <p:spPr>
          <a:xfrm>
            <a:off x="1450153" y="1931438"/>
            <a:ext cx="9696068" cy="4548190"/>
          </a:xfrm>
        </p:spPr>
        <p:txBody>
          <a:bodyPr>
            <a:normAutofit fontScale="77500" lnSpcReduction="20000"/>
          </a:bodyPr>
          <a:lstStyle/>
          <a:p>
            <a:r>
              <a:rPr lang="en-US" sz="2800" dirty="0"/>
              <a:t>Compassion is directly opposed to shame or judgement</a:t>
            </a:r>
          </a:p>
          <a:p>
            <a:pPr marL="0" indent="0">
              <a:buNone/>
            </a:pPr>
            <a:endParaRPr lang="en-US" sz="2800" dirty="0"/>
          </a:p>
          <a:p>
            <a:r>
              <a:rPr lang="en-US" sz="2800" dirty="0"/>
              <a:t>3 components of Compassion (Kristin Neff, </a:t>
            </a:r>
            <a:r>
              <a:rPr lang="en-US" sz="2800" dirty="0">
                <a:hlinkClick r:id="rId2"/>
              </a:rPr>
              <a:t>www.self-compassion.org</a:t>
            </a:r>
            <a:r>
              <a:rPr lang="en-US" sz="2800" dirty="0"/>
              <a:t>) </a:t>
            </a:r>
          </a:p>
          <a:p>
            <a:pPr lvl="1"/>
            <a:r>
              <a:rPr lang="en-US" sz="2800" dirty="0"/>
              <a:t>Mindful acknowledgement over minimizing or overidentifying</a:t>
            </a:r>
          </a:p>
          <a:p>
            <a:pPr lvl="1"/>
            <a:r>
              <a:rPr lang="en-US" sz="2800" dirty="0"/>
              <a:t>Shared human experience over isolation</a:t>
            </a:r>
          </a:p>
          <a:p>
            <a:pPr lvl="1"/>
            <a:r>
              <a:rPr lang="en-US" sz="2800" dirty="0"/>
              <a:t>Kindness over judgement</a:t>
            </a:r>
          </a:p>
          <a:p>
            <a:pPr marL="457200" lvl="1" indent="0">
              <a:buNone/>
            </a:pPr>
            <a:endParaRPr lang="en-US" sz="2800" dirty="0"/>
          </a:p>
          <a:p>
            <a:r>
              <a:rPr lang="en-US" sz="2800" dirty="0"/>
              <a:t>The 3 components can also be followed up by a boundary if necessary.</a:t>
            </a:r>
          </a:p>
          <a:p>
            <a:r>
              <a:rPr lang="en-US" sz="2800" dirty="0"/>
              <a:t>Compassion is NOT pity. Pity isolates and compassion connects.</a:t>
            </a:r>
          </a:p>
          <a:p>
            <a:r>
              <a:rPr lang="en-US" sz="2800" dirty="0"/>
              <a:t>Self-compassion work is often paired with parts work to repair internal systems. It is modeled by the therapist.</a:t>
            </a:r>
          </a:p>
          <a:p>
            <a:endParaRPr lang="en-US" dirty="0"/>
          </a:p>
        </p:txBody>
      </p:sp>
    </p:spTree>
    <p:extLst>
      <p:ext uri="{BB962C8B-B14F-4D97-AF65-F5344CB8AC3E}">
        <p14:creationId xmlns:p14="http://schemas.microsoft.com/office/powerpoint/2010/main" val="19657428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DDABC-3245-CBB4-3C02-27C33799F08E}"/>
              </a:ext>
            </a:extLst>
          </p:cNvPr>
          <p:cNvSpPr>
            <a:spLocks noGrp="1"/>
          </p:cNvSpPr>
          <p:nvPr>
            <p:ph type="title"/>
          </p:nvPr>
        </p:nvSpPr>
        <p:spPr>
          <a:xfrm>
            <a:off x="1481409" y="262487"/>
            <a:ext cx="9150675" cy="1427585"/>
          </a:xfrm>
        </p:spPr>
        <p:txBody>
          <a:bodyPr/>
          <a:lstStyle/>
          <a:p>
            <a:r>
              <a:rPr lang="en-US" dirty="0"/>
              <a:t>Parts work</a:t>
            </a:r>
          </a:p>
        </p:txBody>
      </p:sp>
      <p:sp>
        <p:nvSpPr>
          <p:cNvPr id="3" name="Content Placeholder 2">
            <a:extLst>
              <a:ext uri="{FF2B5EF4-FFF2-40B4-BE49-F238E27FC236}">
                <a16:creationId xmlns:a16="http://schemas.microsoft.com/office/drawing/2014/main" id="{E40A8509-C801-D8B5-87D8-A2F3DF02DFB9}"/>
              </a:ext>
            </a:extLst>
          </p:cNvPr>
          <p:cNvSpPr>
            <a:spLocks noGrp="1"/>
          </p:cNvSpPr>
          <p:nvPr>
            <p:ph sz="quarter" idx="12"/>
          </p:nvPr>
        </p:nvSpPr>
        <p:spPr>
          <a:xfrm>
            <a:off x="1450152" y="1529255"/>
            <a:ext cx="9337821" cy="5066258"/>
          </a:xfrm>
        </p:spPr>
        <p:txBody>
          <a:bodyPr>
            <a:normAutofit/>
          </a:bodyPr>
          <a:lstStyle/>
          <a:p>
            <a:r>
              <a:rPr lang="en-US" dirty="0"/>
              <a:t>Through the lens of Internal Family Systems (IFS) we all have parts. </a:t>
            </a:r>
          </a:p>
          <a:p>
            <a:pPr lvl="1"/>
            <a:r>
              <a:rPr lang="en-US" dirty="0"/>
              <a:t>Protectors (Managers and Firefighters)</a:t>
            </a:r>
          </a:p>
          <a:p>
            <a:pPr lvl="1"/>
            <a:r>
              <a:rPr lang="en-US" dirty="0"/>
              <a:t>Exiles</a:t>
            </a:r>
          </a:p>
          <a:p>
            <a:r>
              <a:rPr lang="en-US" dirty="0"/>
              <a:t>Protectors are often the “gatekeepers” to traumatic material. We (the therapist and client) must earn the trust of protective parts in order to access traumatic material. </a:t>
            </a:r>
          </a:p>
          <a:p>
            <a:r>
              <a:rPr lang="en-US" dirty="0"/>
              <a:t>Exiles (or wounded parts) are often stuck in “trauma time” and store/hold trauma memories and “burdens”.</a:t>
            </a:r>
          </a:p>
          <a:p>
            <a:r>
              <a:rPr lang="en-US" dirty="0"/>
              <a:t>During stage one of therapy, we aim to establish trust with parts of self. </a:t>
            </a:r>
          </a:p>
          <a:p>
            <a:r>
              <a:rPr lang="en-US" dirty="0"/>
              <a:t>During stage two we aim to</a:t>
            </a:r>
            <a:r>
              <a:rPr lang="en-US" i="1" dirty="0"/>
              <a:t> </a:t>
            </a:r>
            <a:r>
              <a:rPr lang="en-US" i="1" dirty="0" err="1"/>
              <a:t>unblend</a:t>
            </a:r>
            <a:r>
              <a:rPr lang="en-US" i="1" dirty="0"/>
              <a:t> </a:t>
            </a:r>
            <a:r>
              <a:rPr lang="en-US" dirty="0"/>
              <a:t>and </a:t>
            </a:r>
            <a:r>
              <a:rPr lang="en-US" i="1" dirty="0"/>
              <a:t>unburden</a:t>
            </a:r>
            <a:r>
              <a:rPr lang="en-US" dirty="0"/>
              <a:t> the parts. </a:t>
            </a:r>
          </a:p>
          <a:p>
            <a:r>
              <a:rPr lang="en-US" dirty="0"/>
              <a:t>The ultimate goal is</a:t>
            </a:r>
            <a:r>
              <a:rPr lang="en-US" b="1" dirty="0"/>
              <a:t> Self-Leadership</a:t>
            </a:r>
            <a:r>
              <a:rPr lang="en-US" dirty="0"/>
              <a:t>.</a:t>
            </a:r>
          </a:p>
          <a:p>
            <a:r>
              <a:rPr lang="en-US" dirty="0"/>
              <a:t>Parts work is woven throughout all stages of therapy.</a:t>
            </a:r>
          </a:p>
          <a:p>
            <a:pPr marL="0" indent="0">
              <a:buNone/>
            </a:pPr>
            <a:endParaRPr lang="en-US" dirty="0"/>
          </a:p>
        </p:txBody>
      </p:sp>
      <p:sp>
        <p:nvSpPr>
          <p:cNvPr id="4" name="Slide Number Placeholder 3">
            <a:extLst>
              <a:ext uri="{FF2B5EF4-FFF2-40B4-BE49-F238E27FC236}">
                <a16:creationId xmlns:a16="http://schemas.microsoft.com/office/drawing/2014/main" id="{EED293DB-CBB9-0CCD-CFC0-882AC8EA1D16}"/>
              </a:ext>
            </a:extLst>
          </p:cNvPr>
          <p:cNvSpPr>
            <a:spLocks noGrp="1"/>
          </p:cNvSpPr>
          <p:nvPr>
            <p:ph type="sldNum" sz="quarter" idx="15"/>
          </p:nvPr>
        </p:nvSpPr>
        <p:spPr/>
        <p:txBody>
          <a:bodyPr/>
          <a:lstStyle/>
          <a:p>
            <a:fld id="{18D65601-5AE2-46FC-B138-694DDD2B510D}" type="slidenum">
              <a:rPr lang="en-US" smtClean="0"/>
              <a:pPr/>
              <a:t>46</a:t>
            </a:fld>
            <a:endParaRPr lang="en-US" dirty="0"/>
          </a:p>
        </p:txBody>
      </p:sp>
    </p:spTree>
    <p:extLst>
      <p:ext uri="{BB962C8B-B14F-4D97-AF65-F5344CB8AC3E}">
        <p14:creationId xmlns:p14="http://schemas.microsoft.com/office/powerpoint/2010/main" val="17618282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E415F-9CB9-05FC-71E7-E35884BA78D1}"/>
              </a:ext>
            </a:extLst>
          </p:cNvPr>
          <p:cNvSpPr>
            <a:spLocks noGrp="1"/>
          </p:cNvSpPr>
          <p:nvPr>
            <p:ph type="title"/>
          </p:nvPr>
        </p:nvSpPr>
        <p:spPr>
          <a:xfrm>
            <a:off x="1468814" y="503852"/>
            <a:ext cx="9808773" cy="1427585"/>
          </a:xfrm>
        </p:spPr>
        <p:txBody>
          <a:bodyPr vert="horz" lIns="0" tIns="45720" rIns="91440" bIns="45720" rtlCol="0" anchor="ctr">
            <a:normAutofit/>
          </a:bodyPr>
          <a:lstStyle/>
          <a:p>
            <a:r>
              <a:rPr lang="en-US" kern="1200" dirty="0">
                <a:latin typeface="+mj-lt"/>
                <a:ea typeface="+mj-ea"/>
                <a:cs typeface="+mj-cs"/>
              </a:rPr>
              <a:t>Qualities of Self Leadership: 8 C’s of  and the 5 P’s of IFS</a:t>
            </a:r>
          </a:p>
        </p:txBody>
      </p:sp>
      <p:sp>
        <p:nvSpPr>
          <p:cNvPr id="3" name="Content Placeholder 2">
            <a:extLst>
              <a:ext uri="{FF2B5EF4-FFF2-40B4-BE49-F238E27FC236}">
                <a16:creationId xmlns:a16="http://schemas.microsoft.com/office/drawing/2014/main" id="{9C84810E-2184-BFBE-F311-28E4F30000E1}"/>
              </a:ext>
            </a:extLst>
          </p:cNvPr>
          <p:cNvSpPr>
            <a:spLocks noGrp="1"/>
          </p:cNvSpPr>
          <p:nvPr>
            <p:ph sz="quarter" idx="10"/>
          </p:nvPr>
        </p:nvSpPr>
        <p:spPr>
          <a:xfrm>
            <a:off x="1468814" y="2066731"/>
            <a:ext cx="6452876" cy="3867538"/>
          </a:xfrm>
        </p:spPr>
        <p:txBody>
          <a:bodyPr vert="horz" lIns="0" tIns="45720" rIns="91440" bIns="45720" rtlCol="0">
            <a:normAutofit/>
          </a:bodyPr>
          <a:lstStyle/>
          <a:p>
            <a:pPr>
              <a:lnSpc>
                <a:spcPct val="90000"/>
              </a:lnSpc>
            </a:pPr>
            <a:r>
              <a:rPr lang="en-US" dirty="0"/>
              <a:t>Compassion</a:t>
            </a:r>
          </a:p>
          <a:p>
            <a:pPr>
              <a:lnSpc>
                <a:spcPct val="90000"/>
              </a:lnSpc>
            </a:pPr>
            <a:r>
              <a:rPr lang="en-US" dirty="0"/>
              <a:t>Creativity</a:t>
            </a:r>
          </a:p>
          <a:p>
            <a:pPr>
              <a:lnSpc>
                <a:spcPct val="90000"/>
              </a:lnSpc>
            </a:pPr>
            <a:r>
              <a:rPr lang="en-US" dirty="0"/>
              <a:t>Curiosity</a:t>
            </a:r>
          </a:p>
          <a:p>
            <a:pPr>
              <a:lnSpc>
                <a:spcPct val="90000"/>
              </a:lnSpc>
            </a:pPr>
            <a:r>
              <a:rPr lang="en-US" dirty="0"/>
              <a:t>Connected</a:t>
            </a:r>
          </a:p>
          <a:p>
            <a:pPr>
              <a:lnSpc>
                <a:spcPct val="90000"/>
              </a:lnSpc>
            </a:pPr>
            <a:r>
              <a:rPr lang="en-US" dirty="0"/>
              <a:t>Confidence</a:t>
            </a:r>
          </a:p>
          <a:p>
            <a:pPr>
              <a:lnSpc>
                <a:spcPct val="90000"/>
              </a:lnSpc>
            </a:pPr>
            <a:r>
              <a:rPr lang="en-US" dirty="0"/>
              <a:t>Calm</a:t>
            </a:r>
          </a:p>
          <a:p>
            <a:pPr>
              <a:lnSpc>
                <a:spcPct val="90000"/>
              </a:lnSpc>
            </a:pPr>
            <a:r>
              <a:rPr lang="en-US" dirty="0"/>
              <a:t>Clarity</a:t>
            </a:r>
          </a:p>
          <a:p>
            <a:pPr>
              <a:lnSpc>
                <a:spcPct val="90000"/>
              </a:lnSpc>
            </a:pPr>
            <a:r>
              <a:rPr lang="en-US" dirty="0"/>
              <a:t>Courage </a:t>
            </a:r>
          </a:p>
        </p:txBody>
      </p:sp>
      <p:sp>
        <p:nvSpPr>
          <p:cNvPr id="5" name="TextBox 4">
            <a:extLst>
              <a:ext uri="{FF2B5EF4-FFF2-40B4-BE49-F238E27FC236}">
                <a16:creationId xmlns:a16="http://schemas.microsoft.com/office/drawing/2014/main" id="{1087F17E-00D9-C65B-741E-AF68C90D1C06}"/>
              </a:ext>
            </a:extLst>
          </p:cNvPr>
          <p:cNvSpPr txBox="1"/>
          <p:nvPr/>
        </p:nvSpPr>
        <p:spPr>
          <a:xfrm>
            <a:off x="7921690" y="2076063"/>
            <a:ext cx="3108391" cy="3867538"/>
          </a:xfrm>
          <a:prstGeom prst="rect">
            <a:avLst/>
          </a:prstGeom>
        </p:spPr>
        <p:txBody>
          <a:bodyPr vert="horz" lIns="0" tIns="45720" rIns="91440" bIns="45720" rtlCol="0">
            <a:normAutofit/>
          </a:bodyPr>
          <a:lstStyle/>
          <a:p>
            <a:pPr marL="342900" indent="-342900">
              <a:spcBef>
                <a:spcPts val="1000"/>
              </a:spcBef>
              <a:spcAft>
                <a:spcPts val="600"/>
              </a:spcAft>
              <a:buFont typeface="Arial" panose="020B0604020202020204" pitchFamily="34" charset="0"/>
              <a:buChar char="•"/>
            </a:pPr>
            <a:r>
              <a:rPr lang="en-US" sz="2000" dirty="0"/>
              <a:t>Patience</a:t>
            </a:r>
          </a:p>
          <a:p>
            <a:pPr marL="342900" indent="-342900">
              <a:spcBef>
                <a:spcPts val="1000"/>
              </a:spcBef>
              <a:spcAft>
                <a:spcPts val="600"/>
              </a:spcAft>
              <a:buFont typeface="Arial" panose="020B0604020202020204" pitchFamily="34" charset="0"/>
              <a:buChar char="•"/>
            </a:pPr>
            <a:r>
              <a:rPr lang="en-US" sz="2000" dirty="0"/>
              <a:t>Presence</a:t>
            </a:r>
          </a:p>
          <a:p>
            <a:pPr marL="342900" indent="-342900">
              <a:spcBef>
                <a:spcPts val="1000"/>
              </a:spcBef>
              <a:spcAft>
                <a:spcPts val="600"/>
              </a:spcAft>
              <a:buFont typeface="Arial" panose="020B0604020202020204" pitchFamily="34" charset="0"/>
              <a:buChar char="•"/>
            </a:pPr>
            <a:r>
              <a:rPr lang="en-US" sz="2000" dirty="0"/>
              <a:t>Persistence</a:t>
            </a:r>
          </a:p>
          <a:p>
            <a:pPr marL="342900" indent="-342900">
              <a:spcBef>
                <a:spcPts val="1000"/>
              </a:spcBef>
              <a:spcAft>
                <a:spcPts val="600"/>
              </a:spcAft>
              <a:buFont typeface="Arial" panose="020B0604020202020204" pitchFamily="34" charset="0"/>
              <a:buChar char="•"/>
            </a:pPr>
            <a:r>
              <a:rPr lang="en-US" sz="2000" dirty="0"/>
              <a:t>Perspective</a:t>
            </a:r>
          </a:p>
          <a:p>
            <a:pPr marL="342900" indent="-342900">
              <a:spcBef>
                <a:spcPts val="1000"/>
              </a:spcBef>
              <a:spcAft>
                <a:spcPts val="600"/>
              </a:spcAft>
              <a:buFont typeface="Arial" panose="020B0604020202020204" pitchFamily="34" charset="0"/>
              <a:buChar char="•"/>
            </a:pPr>
            <a:r>
              <a:rPr lang="en-US" sz="2000" dirty="0"/>
              <a:t>Playfulness</a:t>
            </a:r>
          </a:p>
        </p:txBody>
      </p:sp>
      <p:sp>
        <p:nvSpPr>
          <p:cNvPr id="4" name="Slide Number Placeholder 3">
            <a:extLst>
              <a:ext uri="{FF2B5EF4-FFF2-40B4-BE49-F238E27FC236}">
                <a16:creationId xmlns:a16="http://schemas.microsoft.com/office/drawing/2014/main" id="{53CA2525-BCC7-BE2C-A5CA-FED0975311CD}"/>
              </a:ext>
            </a:extLst>
          </p:cNvPr>
          <p:cNvSpPr>
            <a:spLocks noGrp="1"/>
          </p:cNvSpPr>
          <p:nvPr>
            <p:ph type="sldNum" sz="quarter" idx="15"/>
          </p:nvPr>
        </p:nvSpPr>
        <p:spPr>
          <a:xfrm>
            <a:off x="412136" y="5943601"/>
            <a:ext cx="968983" cy="651912"/>
          </a:xfrm>
        </p:spPr>
        <p:txBody>
          <a:bodyPr vert="horz" lIns="91440" tIns="45720" rIns="91440" bIns="45720" rtlCol="0" anchor="ctr">
            <a:normAutofit/>
          </a:bodyPr>
          <a:lstStyle/>
          <a:p>
            <a:pPr>
              <a:spcAft>
                <a:spcPts val="600"/>
              </a:spcAft>
            </a:pPr>
            <a:fld id="{18D65601-5AE2-46FC-B138-694DDD2B510D}" type="slidenum">
              <a:rPr lang="en-US" smtClean="0"/>
              <a:pPr>
                <a:spcAft>
                  <a:spcPts val="600"/>
                </a:spcAft>
              </a:pPr>
              <a:t>47</a:t>
            </a:fld>
            <a:endParaRPr lang="en-US"/>
          </a:p>
        </p:txBody>
      </p:sp>
    </p:spTree>
    <p:extLst>
      <p:ext uri="{BB962C8B-B14F-4D97-AF65-F5344CB8AC3E}">
        <p14:creationId xmlns:p14="http://schemas.microsoft.com/office/powerpoint/2010/main" val="5510659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Moana Restores the Heart 1080p HD">
            <a:hlinkClick r:id="" action="ppaction://media"/>
            <a:extLst>
              <a:ext uri="{FF2B5EF4-FFF2-40B4-BE49-F238E27FC236}">
                <a16:creationId xmlns:a16="http://schemas.microsoft.com/office/drawing/2014/main" id="{6FE213C3-777B-57BB-79FE-0D6993E53B8E}"/>
              </a:ext>
            </a:extLst>
          </p:cNvPr>
          <p:cNvPicPr>
            <a:picLocks noGrp="1" noRot="1" noChangeAspect="1"/>
          </p:cNvPicPr>
          <p:nvPr>
            <p:ph sz="quarter" idx="12"/>
            <a:videoFile r:link="rId1"/>
          </p:nvPr>
        </p:nvPicPr>
        <p:blipFill>
          <a:blip r:embed="rId3"/>
          <a:srcRect b="443"/>
          <a:stretch/>
        </p:blipFill>
        <p:spPr>
          <a:xfrm>
            <a:off x="20" y="10"/>
            <a:ext cx="12191980" cy="6857990"/>
          </a:xfrm>
          <a:prstGeom prst="rect">
            <a:avLst/>
          </a:prstGeom>
          <a:noFill/>
        </p:spPr>
      </p:pic>
      <p:sp>
        <p:nvSpPr>
          <p:cNvPr id="4" name="Slide Number Placeholder 3" hidden="1">
            <a:extLst>
              <a:ext uri="{FF2B5EF4-FFF2-40B4-BE49-F238E27FC236}">
                <a16:creationId xmlns:a16="http://schemas.microsoft.com/office/drawing/2014/main" id="{960009B2-6D78-D634-47ED-855B996F6773}"/>
              </a:ext>
            </a:extLst>
          </p:cNvPr>
          <p:cNvSpPr>
            <a:spLocks noGrp="1"/>
          </p:cNvSpPr>
          <p:nvPr>
            <p:ph type="sldNum" sz="quarter" idx="4294967295"/>
          </p:nvPr>
        </p:nvSpPr>
        <p:spPr>
          <a:xfrm>
            <a:off x="412136" y="5943601"/>
            <a:ext cx="968983" cy="651912"/>
          </a:xfrm>
        </p:spPr>
        <p:txBody>
          <a:bodyPr/>
          <a:lstStyle/>
          <a:p>
            <a:pPr>
              <a:spcAft>
                <a:spcPts val="600"/>
              </a:spcAft>
            </a:pPr>
            <a:fld id="{5A8497E0-A968-47B6-BC5B-2687C3CBD4B5}" type="slidenum">
              <a:rPr lang="en-US" smtClean="0"/>
              <a:pPr>
                <a:spcAft>
                  <a:spcPts val="600"/>
                </a:spcAft>
              </a:pPr>
              <a:t>48</a:t>
            </a:fld>
            <a:endParaRPr lang="en-US"/>
          </a:p>
        </p:txBody>
      </p:sp>
    </p:spTree>
    <p:extLst>
      <p:ext uri="{BB962C8B-B14F-4D97-AF65-F5344CB8AC3E}">
        <p14:creationId xmlns:p14="http://schemas.microsoft.com/office/powerpoint/2010/main" val="2003087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D72D8-7DD5-8718-440F-5021B9E920A5}"/>
              </a:ext>
            </a:extLst>
          </p:cNvPr>
          <p:cNvSpPr>
            <a:spLocks noGrp="1"/>
          </p:cNvSpPr>
          <p:nvPr>
            <p:ph type="title"/>
          </p:nvPr>
        </p:nvSpPr>
        <p:spPr>
          <a:xfrm>
            <a:off x="1468815" y="503852"/>
            <a:ext cx="9150675" cy="1427585"/>
          </a:xfrm>
        </p:spPr>
        <p:txBody>
          <a:bodyPr anchor="ctr">
            <a:normAutofit/>
          </a:bodyPr>
          <a:lstStyle/>
          <a:p>
            <a:r>
              <a:rPr lang="en-US" dirty="0"/>
              <a:t>Aligning with Protective Parts</a:t>
            </a:r>
          </a:p>
        </p:txBody>
      </p:sp>
      <p:sp>
        <p:nvSpPr>
          <p:cNvPr id="3" name="Content Placeholder 2">
            <a:extLst>
              <a:ext uri="{FF2B5EF4-FFF2-40B4-BE49-F238E27FC236}">
                <a16:creationId xmlns:a16="http://schemas.microsoft.com/office/drawing/2014/main" id="{E85AA170-685F-80B9-7D4F-FC29EDE342C6}"/>
              </a:ext>
            </a:extLst>
          </p:cNvPr>
          <p:cNvSpPr>
            <a:spLocks noGrp="1"/>
          </p:cNvSpPr>
          <p:nvPr>
            <p:ph sz="quarter" idx="12"/>
          </p:nvPr>
        </p:nvSpPr>
        <p:spPr>
          <a:xfrm>
            <a:off x="1450152" y="1734208"/>
            <a:ext cx="9522647" cy="4619940"/>
          </a:xfrm>
        </p:spPr>
        <p:txBody>
          <a:bodyPr>
            <a:normAutofit fontScale="92500" lnSpcReduction="10000"/>
          </a:bodyPr>
          <a:lstStyle/>
          <a:p>
            <a:r>
              <a:rPr lang="en-US" sz="2400" dirty="0"/>
              <a:t>Protective parts may repeat abusive messages internally.</a:t>
            </a:r>
          </a:p>
          <a:p>
            <a:r>
              <a:rPr lang="en-US" sz="2400" dirty="0"/>
              <a:t>Practice </a:t>
            </a:r>
            <a:r>
              <a:rPr lang="en-US" sz="2400" i="1" dirty="0"/>
              <a:t>curiosity </a:t>
            </a:r>
            <a:r>
              <a:rPr lang="en-US" sz="2400" dirty="0"/>
              <a:t>and </a:t>
            </a:r>
            <a:r>
              <a:rPr lang="en-US" sz="2400" i="1" dirty="0"/>
              <a:t>compassion</a:t>
            </a:r>
            <a:r>
              <a:rPr lang="en-US" sz="2400" dirty="0"/>
              <a:t> (and all Cs!) with protectors. </a:t>
            </a:r>
          </a:p>
          <a:p>
            <a:pPr lvl="1"/>
            <a:r>
              <a:rPr lang="en-US" sz="2400" dirty="0"/>
              <a:t>What is the protector’s job?</a:t>
            </a:r>
          </a:p>
          <a:p>
            <a:pPr lvl="1"/>
            <a:r>
              <a:rPr lang="en-US" sz="2400" dirty="0"/>
              <a:t>Explore the protector’s positive intention (PPI)? Be curious.</a:t>
            </a:r>
          </a:p>
          <a:p>
            <a:pPr lvl="1"/>
            <a:r>
              <a:rPr lang="en-US" sz="2400" dirty="0"/>
              <a:t>What does the protector need? Practice acknowledging this with “I get that”. </a:t>
            </a:r>
          </a:p>
          <a:p>
            <a:pPr lvl="1"/>
            <a:r>
              <a:rPr lang="en-US" sz="2400" dirty="0"/>
              <a:t>Work to reduce the shame of the protective part by extending compassion/self-compassion.</a:t>
            </a:r>
          </a:p>
          <a:p>
            <a:pPr lvl="1"/>
            <a:r>
              <a:rPr lang="en-US" sz="2400" dirty="0"/>
              <a:t>Work to align with the protective part by acknowledging their important role in survival and a common PPI. </a:t>
            </a:r>
          </a:p>
          <a:p>
            <a:pPr lvl="1"/>
            <a:r>
              <a:rPr lang="en-US" sz="2400" dirty="0"/>
              <a:t>Change the “job description”.</a:t>
            </a:r>
          </a:p>
          <a:p>
            <a:pPr lvl="1"/>
            <a:endParaRPr lang="en-US" dirty="0"/>
          </a:p>
        </p:txBody>
      </p:sp>
      <p:sp>
        <p:nvSpPr>
          <p:cNvPr id="4" name="Slide Number Placeholder 3">
            <a:extLst>
              <a:ext uri="{FF2B5EF4-FFF2-40B4-BE49-F238E27FC236}">
                <a16:creationId xmlns:a16="http://schemas.microsoft.com/office/drawing/2014/main" id="{2195DE76-EF2B-D18A-8D21-D6BBAE43D4C8}"/>
              </a:ext>
            </a:extLst>
          </p:cNvPr>
          <p:cNvSpPr>
            <a:spLocks noGrp="1"/>
          </p:cNvSpPr>
          <p:nvPr>
            <p:ph type="sldNum" sz="quarter" idx="15"/>
          </p:nvPr>
        </p:nvSpPr>
        <p:spPr>
          <a:xfrm>
            <a:off x="412136" y="5943601"/>
            <a:ext cx="968983" cy="651912"/>
          </a:xfrm>
        </p:spPr>
        <p:txBody>
          <a:bodyPr anchor="ctr">
            <a:normAutofit/>
          </a:bodyPr>
          <a:lstStyle/>
          <a:p>
            <a:pPr>
              <a:spcAft>
                <a:spcPts val="600"/>
              </a:spcAft>
            </a:pPr>
            <a:fld id="{5A8497E0-A968-47B6-BC5B-2687C3CBD4B5}" type="slidenum">
              <a:rPr lang="en-US" smtClean="0"/>
              <a:pPr>
                <a:spcAft>
                  <a:spcPts val="600"/>
                </a:spcAft>
              </a:pPr>
              <a:t>49</a:t>
            </a:fld>
            <a:endParaRPr lang="en-US"/>
          </a:p>
        </p:txBody>
      </p:sp>
    </p:spTree>
    <p:extLst>
      <p:ext uri="{BB962C8B-B14F-4D97-AF65-F5344CB8AC3E}">
        <p14:creationId xmlns:p14="http://schemas.microsoft.com/office/powerpoint/2010/main" val="34611753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80A4-DE18-DF2A-C553-A28492DF27CD}"/>
              </a:ext>
            </a:extLst>
          </p:cNvPr>
          <p:cNvSpPr>
            <a:spLocks noGrp="1"/>
          </p:cNvSpPr>
          <p:nvPr>
            <p:ph type="title"/>
          </p:nvPr>
        </p:nvSpPr>
        <p:spPr/>
        <p:txBody>
          <a:bodyPr/>
          <a:lstStyle/>
          <a:p>
            <a:r>
              <a:rPr lang="en-US" dirty="0"/>
              <a:t>Working with dependent parts (child parts)</a:t>
            </a:r>
          </a:p>
        </p:txBody>
      </p:sp>
      <p:sp>
        <p:nvSpPr>
          <p:cNvPr id="3" name="Content Placeholder 2">
            <a:extLst>
              <a:ext uri="{FF2B5EF4-FFF2-40B4-BE49-F238E27FC236}">
                <a16:creationId xmlns:a16="http://schemas.microsoft.com/office/drawing/2014/main" id="{C1C5ECCC-2D32-02C6-0145-0ABFEDCF8C29}"/>
              </a:ext>
            </a:extLst>
          </p:cNvPr>
          <p:cNvSpPr>
            <a:spLocks noGrp="1"/>
          </p:cNvSpPr>
          <p:nvPr>
            <p:ph sz="quarter" idx="12"/>
          </p:nvPr>
        </p:nvSpPr>
        <p:spPr>
          <a:xfrm>
            <a:off x="1450152" y="1797270"/>
            <a:ext cx="9150675" cy="4556878"/>
          </a:xfrm>
        </p:spPr>
        <p:txBody>
          <a:bodyPr/>
          <a:lstStyle/>
          <a:p>
            <a:r>
              <a:rPr lang="en-US" dirty="0"/>
              <a:t>The most important concept in working with child parts is to ensure these parts remain the responsibility of the client. The adult self must become responsible for all parts.</a:t>
            </a:r>
          </a:p>
          <a:p>
            <a:r>
              <a:rPr lang="en-US" dirty="0"/>
              <a:t>The therapist is not the primary caregiver and is not responsible for re-parenting.  </a:t>
            </a:r>
          </a:p>
          <a:p>
            <a:r>
              <a:rPr lang="en-US" dirty="0"/>
              <a:t>Clients with high dependency needs often will project needs onto the therapist. </a:t>
            </a:r>
          </a:p>
          <a:p>
            <a:r>
              <a:rPr lang="en-US" dirty="0"/>
              <a:t>Child parts are often dislike or reviled by other parts as they often represent what the client desires to avoid. </a:t>
            </a:r>
          </a:p>
          <a:p>
            <a:r>
              <a:rPr lang="en-US" dirty="0"/>
              <a:t>Child parts may serve to hold memory, avoid responsibility, preserve ideal view of parents or perpetrators, express dependency needs, hold intense emotions.</a:t>
            </a:r>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8D022063-2023-BED4-67C6-626AAA0EA097}"/>
              </a:ext>
            </a:extLst>
          </p:cNvPr>
          <p:cNvSpPr>
            <a:spLocks noGrp="1"/>
          </p:cNvSpPr>
          <p:nvPr>
            <p:ph type="sldNum" sz="quarter" idx="15"/>
          </p:nvPr>
        </p:nvSpPr>
        <p:spPr/>
        <p:txBody>
          <a:bodyPr/>
          <a:lstStyle/>
          <a:p>
            <a:fld id="{18D65601-5AE2-46FC-B138-694DDD2B510D}" type="slidenum">
              <a:rPr lang="en-US" smtClean="0"/>
              <a:pPr/>
              <a:t>50</a:t>
            </a:fld>
            <a:endParaRPr lang="en-US" dirty="0"/>
          </a:p>
        </p:txBody>
      </p:sp>
    </p:spTree>
    <p:extLst>
      <p:ext uri="{BB962C8B-B14F-4D97-AF65-F5344CB8AC3E}">
        <p14:creationId xmlns:p14="http://schemas.microsoft.com/office/powerpoint/2010/main" val="31482634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CCFE3-0A10-4D8A-225E-3B7A9C8DE48C}"/>
              </a:ext>
            </a:extLst>
          </p:cNvPr>
          <p:cNvSpPr>
            <a:spLocks noGrp="1"/>
          </p:cNvSpPr>
          <p:nvPr>
            <p:ph type="title"/>
          </p:nvPr>
        </p:nvSpPr>
        <p:spPr/>
        <p:txBody>
          <a:bodyPr/>
          <a:lstStyle/>
          <a:p>
            <a:r>
              <a:rPr lang="en-US" dirty="0"/>
              <a:t>Other concepts</a:t>
            </a:r>
          </a:p>
        </p:txBody>
      </p:sp>
      <p:sp>
        <p:nvSpPr>
          <p:cNvPr id="3" name="Content Placeholder 2">
            <a:extLst>
              <a:ext uri="{FF2B5EF4-FFF2-40B4-BE49-F238E27FC236}">
                <a16:creationId xmlns:a16="http://schemas.microsoft.com/office/drawing/2014/main" id="{331D2B3F-C954-058F-70EF-0821F7B8316D}"/>
              </a:ext>
            </a:extLst>
          </p:cNvPr>
          <p:cNvSpPr>
            <a:spLocks noGrp="1"/>
          </p:cNvSpPr>
          <p:nvPr>
            <p:ph sz="quarter" idx="12"/>
          </p:nvPr>
        </p:nvSpPr>
        <p:spPr/>
        <p:txBody>
          <a:bodyPr/>
          <a:lstStyle/>
          <a:p>
            <a:r>
              <a:rPr lang="en-US" dirty="0"/>
              <a:t>Some parts may act in ways that are not safe or socially acceptable. Examples may include over-sexualized parts or perpetrator-imitating parts. </a:t>
            </a:r>
          </a:p>
          <a:p>
            <a:pPr lvl="1"/>
            <a:r>
              <a:rPr lang="en-US" dirty="0"/>
              <a:t>We must be curious while also setting limits.</a:t>
            </a:r>
          </a:p>
          <a:p>
            <a:r>
              <a:rPr lang="en-US" dirty="0"/>
              <a:t>We aim to understand each part and their role in survival. We are not aiming to get rid of any part. </a:t>
            </a:r>
          </a:p>
          <a:p>
            <a:r>
              <a:rPr lang="en-US" dirty="0"/>
              <a:t>Conflict between parts may signal internal reenactment. </a:t>
            </a:r>
          </a:p>
          <a:p>
            <a:r>
              <a:rPr lang="en-US" dirty="0"/>
              <a:t>If parts hold intense emotions our work may include helping the client express these verbally (rather than physically acting out), in appropriately contained ways, so they can be heard by others. </a:t>
            </a:r>
          </a:p>
          <a:p>
            <a:endParaRPr lang="en-US" dirty="0"/>
          </a:p>
        </p:txBody>
      </p:sp>
      <p:sp>
        <p:nvSpPr>
          <p:cNvPr id="4" name="Slide Number Placeholder 3">
            <a:extLst>
              <a:ext uri="{FF2B5EF4-FFF2-40B4-BE49-F238E27FC236}">
                <a16:creationId xmlns:a16="http://schemas.microsoft.com/office/drawing/2014/main" id="{97D209F4-200B-F839-74C5-1896CE40098A}"/>
              </a:ext>
            </a:extLst>
          </p:cNvPr>
          <p:cNvSpPr>
            <a:spLocks noGrp="1"/>
          </p:cNvSpPr>
          <p:nvPr>
            <p:ph type="sldNum" sz="quarter" idx="15"/>
          </p:nvPr>
        </p:nvSpPr>
        <p:spPr/>
        <p:txBody>
          <a:bodyPr/>
          <a:lstStyle/>
          <a:p>
            <a:fld id="{18D65601-5AE2-46FC-B138-694DDD2B510D}" type="slidenum">
              <a:rPr lang="en-US" smtClean="0"/>
              <a:pPr/>
              <a:t>51</a:t>
            </a:fld>
            <a:endParaRPr lang="en-US" dirty="0"/>
          </a:p>
        </p:txBody>
      </p:sp>
    </p:spTree>
    <p:extLst>
      <p:ext uri="{BB962C8B-B14F-4D97-AF65-F5344CB8AC3E}">
        <p14:creationId xmlns:p14="http://schemas.microsoft.com/office/powerpoint/2010/main" val="40313674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2EB3B9-9D38-1B5C-5D2A-0B5C59588BAA}"/>
              </a:ext>
            </a:extLst>
          </p:cNvPr>
          <p:cNvSpPr>
            <a:spLocks noGrp="1"/>
          </p:cNvSpPr>
          <p:nvPr>
            <p:ph type="title"/>
          </p:nvPr>
        </p:nvSpPr>
        <p:spPr/>
        <p:txBody>
          <a:bodyPr/>
          <a:lstStyle/>
          <a:p>
            <a:r>
              <a:rPr lang="en-US" dirty="0"/>
              <a:t>Working with anger	</a:t>
            </a:r>
          </a:p>
        </p:txBody>
      </p:sp>
      <p:sp>
        <p:nvSpPr>
          <p:cNvPr id="5" name="Content Placeholder 4">
            <a:extLst>
              <a:ext uri="{FF2B5EF4-FFF2-40B4-BE49-F238E27FC236}">
                <a16:creationId xmlns:a16="http://schemas.microsoft.com/office/drawing/2014/main" id="{AA6DB9A3-C807-9C8B-2628-B5E163F81DF4}"/>
              </a:ext>
            </a:extLst>
          </p:cNvPr>
          <p:cNvSpPr>
            <a:spLocks noGrp="1"/>
          </p:cNvSpPr>
          <p:nvPr>
            <p:ph sz="quarter" idx="12"/>
          </p:nvPr>
        </p:nvSpPr>
        <p:spPr/>
        <p:txBody>
          <a:bodyPr>
            <a:normAutofit fontScale="92500" lnSpcReduction="10000"/>
          </a:bodyPr>
          <a:lstStyle/>
          <a:p>
            <a:r>
              <a:rPr lang="en-US" sz="2400" dirty="0"/>
              <a:t>Anger is experienced physiologically as a part of “unfreezing”.</a:t>
            </a:r>
          </a:p>
          <a:p>
            <a:pPr lvl="1"/>
            <a:r>
              <a:rPr lang="en-US" sz="2400" i="1" dirty="0"/>
              <a:t>In an unspoken voice</a:t>
            </a:r>
            <a:r>
              <a:rPr lang="en-US" sz="2400" dirty="0"/>
              <a:t>, Levine</a:t>
            </a:r>
          </a:p>
          <a:p>
            <a:r>
              <a:rPr lang="en-US" sz="2400" dirty="0"/>
              <a:t>Anger is an appropriate response to injustice and often represents an important shift in responsibility. It is a bridge from shame to self-compassion.</a:t>
            </a:r>
          </a:p>
          <a:p>
            <a:r>
              <a:rPr lang="en-US" sz="2400" dirty="0"/>
              <a:t>Anger is a stage of grief. Anger and grief often go hand-in-hand. </a:t>
            </a:r>
          </a:p>
          <a:p>
            <a:r>
              <a:rPr lang="en-US" sz="2400" dirty="0"/>
              <a:t>If an individual has learned anger is wrong or unsafe there is a temptation to </a:t>
            </a:r>
            <a:r>
              <a:rPr lang="en-US" sz="2400" i="1" dirty="0"/>
              <a:t>refreeze. </a:t>
            </a:r>
          </a:p>
          <a:p>
            <a:r>
              <a:rPr lang="en-US" sz="2400" dirty="0"/>
              <a:t>Working through anger (and grief) is often woven throughout of all stages of therapy. </a:t>
            </a:r>
          </a:p>
          <a:p>
            <a:endParaRPr lang="en-US" dirty="0"/>
          </a:p>
          <a:p>
            <a:endParaRPr lang="en-US" dirty="0"/>
          </a:p>
        </p:txBody>
      </p:sp>
    </p:spTree>
    <p:extLst>
      <p:ext uri="{BB962C8B-B14F-4D97-AF65-F5344CB8AC3E}">
        <p14:creationId xmlns:p14="http://schemas.microsoft.com/office/powerpoint/2010/main" val="23401147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80827-96BB-4A7C-AFC8-83044059B5C1}"/>
              </a:ext>
            </a:extLst>
          </p:cNvPr>
          <p:cNvSpPr>
            <a:spLocks noGrp="1"/>
          </p:cNvSpPr>
          <p:nvPr>
            <p:ph type="title"/>
          </p:nvPr>
        </p:nvSpPr>
        <p:spPr>
          <a:xfrm>
            <a:off x="1317614" y="690511"/>
            <a:ext cx="4964671" cy="5253089"/>
          </a:xfrm>
        </p:spPr>
        <p:txBody>
          <a:bodyPr anchor="b">
            <a:normAutofit/>
          </a:bodyPr>
          <a:lstStyle/>
          <a:p>
            <a:r>
              <a:rPr lang="en-US" dirty="0"/>
              <a:t>Secondary Gains</a:t>
            </a:r>
          </a:p>
        </p:txBody>
      </p:sp>
      <p:sp>
        <p:nvSpPr>
          <p:cNvPr id="3" name="Content Placeholder 2">
            <a:extLst>
              <a:ext uri="{FF2B5EF4-FFF2-40B4-BE49-F238E27FC236}">
                <a16:creationId xmlns:a16="http://schemas.microsoft.com/office/drawing/2014/main" id="{A0D1DFEA-2FA7-4FCE-8419-2EF74EB910F2}"/>
              </a:ext>
            </a:extLst>
          </p:cNvPr>
          <p:cNvSpPr>
            <a:spLocks noGrp="1"/>
          </p:cNvSpPr>
          <p:nvPr>
            <p:ph sz="quarter" idx="10"/>
          </p:nvPr>
        </p:nvSpPr>
        <p:spPr>
          <a:xfrm>
            <a:off x="6282286" y="690465"/>
            <a:ext cx="4784372" cy="5253089"/>
          </a:xfrm>
        </p:spPr>
        <p:txBody>
          <a:bodyPr anchor="ctr">
            <a:normAutofit/>
          </a:bodyPr>
          <a:lstStyle/>
          <a:p>
            <a:pPr>
              <a:lnSpc>
                <a:spcPct val="90000"/>
              </a:lnSpc>
            </a:pPr>
            <a:r>
              <a:rPr lang="en-US" dirty="0"/>
              <a:t>Ana Gomez Coat Metaphor</a:t>
            </a:r>
          </a:p>
          <a:p>
            <a:pPr>
              <a:lnSpc>
                <a:spcPct val="90000"/>
              </a:lnSpc>
            </a:pPr>
            <a:endParaRPr lang="en-US" dirty="0"/>
          </a:p>
          <a:p>
            <a:pPr>
              <a:lnSpc>
                <a:spcPct val="90000"/>
              </a:lnSpc>
            </a:pPr>
            <a:r>
              <a:rPr lang="en-US" dirty="0"/>
              <a:t>Change is HARD and feels very RISKY.</a:t>
            </a:r>
          </a:p>
          <a:p>
            <a:pPr lvl="1">
              <a:lnSpc>
                <a:spcPct val="90000"/>
              </a:lnSpc>
            </a:pPr>
            <a:r>
              <a:rPr lang="en-US" sz="2000" dirty="0"/>
              <a:t>It may require we sacrifice the benefits of staying stuck.</a:t>
            </a:r>
          </a:p>
          <a:p>
            <a:pPr lvl="1">
              <a:lnSpc>
                <a:spcPct val="90000"/>
              </a:lnSpc>
            </a:pPr>
            <a:r>
              <a:rPr lang="en-US" sz="2000" dirty="0"/>
              <a:t>APCC Example- “K”</a:t>
            </a:r>
          </a:p>
          <a:p>
            <a:pPr>
              <a:lnSpc>
                <a:spcPct val="90000"/>
              </a:lnSpc>
            </a:pPr>
            <a:endParaRPr lang="en-US" dirty="0"/>
          </a:p>
          <a:p>
            <a:pPr>
              <a:lnSpc>
                <a:spcPct val="90000"/>
              </a:lnSpc>
            </a:pPr>
            <a:r>
              <a:rPr lang="en-US" dirty="0"/>
              <a:t>The Healing Crisis</a:t>
            </a:r>
          </a:p>
          <a:p>
            <a:pPr lvl="1">
              <a:lnSpc>
                <a:spcPct val="90000"/>
              </a:lnSpc>
            </a:pPr>
            <a:r>
              <a:rPr lang="en-US" sz="2000" dirty="0"/>
              <a:t>i.e. in “unfreezing” and individual may feel the “energy” of fight/flight which can be expressed as rage. </a:t>
            </a:r>
          </a:p>
          <a:p>
            <a:pPr lvl="1">
              <a:lnSpc>
                <a:spcPct val="90000"/>
              </a:lnSpc>
            </a:pPr>
            <a:r>
              <a:rPr lang="en-US" sz="2000" dirty="0"/>
              <a:t>The experience of trauma-related grief</a:t>
            </a:r>
          </a:p>
        </p:txBody>
      </p:sp>
    </p:spTree>
    <p:extLst>
      <p:ext uri="{BB962C8B-B14F-4D97-AF65-F5344CB8AC3E}">
        <p14:creationId xmlns:p14="http://schemas.microsoft.com/office/powerpoint/2010/main" val="15768570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E8FF1-3015-BDBF-BC2A-0EB7E8FDAEA4}"/>
              </a:ext>
            </a:extLst>
          </p:cNvPr>
          <p:cNvSpPr>
            <a:spLocks noGrp="1"/>
          </p:cNvSpPr>
          <p:nvPr>
            <p:ph type="title"/>
          </p:nvPr>
        </p:nvSpPr>
        <p:spPr/>
        <p:txBody>
          <a:bodyPr/>
          <a:lstStyle/>
          <a:p>
            <a:r>
              <a:rPr lang="en-US" dirty="0"/>
              <a:t>STAGE TWO</a:t>
            </a:r>
          </a:p>
        </p:txBody>
      </p:sp>
      <p:sp>
        <p:nvSpPr>
          <p:cNvPr id="3" name="Text Placeholder 2">
            <a:extLst>
              <a:ext uri="{FF2B5EF4-FFF2-40B4-BE49-F238E27FC236}">
                <a16:creationId xmlns:a16="http://schemas.microsoft.com/office/drawing/2014/main" id="{383DCBF9-7358-F5C1-2872-233FFA0A472C}"/>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6351658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A141AF-3851-12F9-6C3C-37094FAD388C}"/>
              </a:ext>
            </a:extLst>
          </p:cNvPr>
          <p:cNvSpPr>
            <a:spLocks noGrp="1"/>
          </p:cNvSpPr>
          <p:nvPr>
            <p:ph type="title"/>
          </p:nvPr>
        </p:nvSpPr>
        <p:spPr>
          <a:xfrm>
            <a:off x="1468814" y="503852"/>
            <a:ext cx="9808773" cy="1427585"/>
          </a:xfrm>
        </p:spPr>
        <p:txBody>
          <a:bodyPr anchor="ctr">
            <a:normAutofit/>
          </a:bodyPr>
          <a:lstStyle/>
          <a:p>
            <a:r>
              <a:rPr lang="en-US" dirty="0"/>
              <a:t>Stage Two Goals and Objectives:</a:t>
            </a:r>
          </a:p>
        </p:txBody>
      </p:sp>
      <p:pic>
        <p:nvPicPr>
          <p:cNvPr id="3" name="Content Placeholder 2" descr="An isolated wooden chair">
            <a:extLst>
              <a:ext uri="{FF2B5EF4-FFF2-40B4-BE49-F238E27FC236}">
                <a16:creationId xmlns:a16="http://schemas.microsoft.com/office/drawing/2014/main" id="{68AB495D-818E-2958-308E-7BCCCEAD8C62}"/>
              </a:ext>
            </a:extLst>
          </p:cNvPr>
          <p:cNvPicPr>
            <a:picLocks noGrp="1" noChangeAspect="1"/>
          </p:cNvPicPr>
          <p:nvPr>
            <p:ph sz="quarter" idx="12"/>
          </p:nvPr>
        </p:nvPicPr>
        <p:blipFill>
          <a:blip r:embed="rId2"/>
          <a:srcRect r="47155"/>
          <a:stretch/>
        </p:blipFill>
        <p:spPr>
          <a:xfrm>
            <a:off x="1626093" y="2057401"/>
            <a:ext cx="3265358" cy="41194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Slide Number Placeholder 3">
            <a:extLst>
              <a:ext uri="{FF2B5EF4-FFF2-40B4-BE49-F238E27FC236}">
                <a16:creationId xmlns:a16="http://schemas.microsoft.com/office/drawing/2014/main" id="{405B6D81-D1CF-C0EC-D149-9A20E1788F11}"/>
              </a:ext>
            </a:extLst>
          </p:cNvPr>
          <p:cNvSpPr>
            <a:spLocks noGrp="1"/>
          </p:cNvSpPr>
          <p:nvPr>
            <p:ph type="sldNum" sz="quarter" idx="15"/>
          </p:nvPr>
        </p:nvSpPr>
        <p:spPr>
          <a:xfrm>
            <a:off x="412136" y="5943601"/>
            <a:ext cx="968983" cy="651912"/>
          </a:xfrm>
        </p:spPr>
        <p:txBody>
          <a:bodyPr anchor="ctr">
            <a:normAutofit/>
          </a:bodyPr>
          <a:lstStyle/>
          <a:p>
            <a:pPr>
              <a:spcAft>
                <a:spcPts val="600"/>
              </a:spcAft>
            </a:pPr>
            <a:fld id="{18D65601-5AE2-46FC-B138-694DDD2B510D}" type="slidenum">
              <a:rPr lang="en-US" smtClean="0"/>
              <a:pPr>
                <a:spcAft>
                  <a:spcPts val="600"/>
                </a:spcAft>
              </a:pPr>
              <a:t>55</a:t>
            </a:fld>
            <a:endParaRPr lang="en-US"/>
          </a:p>
        </p:txBody>
      </p:sp>
      <p:graphicFrame>
        <p:nvGraphicFramePr>
          <p:cNvPr id="14" name="Content Placeholder 8">
            <a:extLst>
              <a:ext uri="{FF2B5EF4-FFF2-40B4-BE49-F238E27FC236}">
                <a16:creationId xmlns:a16="http://schemas.microsoft.com/office/drawing/2014/main" id="{34120C6F-E47E-DE36-B8DD-761832A3CA9C}"/>
              </a:ext>
            </a:extLst>
          </p:cNvPr>
          <p:cNvGraphicFramePr>
            <a:graphicFrameLocks noGrp="1"/>
          </p:cNvGraphicFramePr>
          <p:nvPr>
            <p:ph sz="quarter" idx="11"/>
            <p:extLst>
              <p:ext uri="{D42A27DB-BD31-4B8C-83A1-F6EECF244321}">
                <p14:modId xmlns:p14="http://schemas.microsoft.com/office/powerpoint/2010/main" val="2672599068"/>
              </p:ext>
            </p:extLst>
          </p:nvPr>
        </p:nvGraphicFramePr>
        <p:xfrm>
          <a:off x="5191727" y="2057401"/>
          <a:ext cx="6085857" cy="41194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52390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AB71B-ABF5-B7C4-E4DA-FB3C042B5E91}"/>
              </a:ext>
            </a:extLst>
          </p:cNvPr>
          <p:cNvSpPr>
            <a:spLocks noGrp="1"/>
          </p:cNvSpPr>
          <p:nvPr>
            <p:ph type="title"/>
          </p:nvPr>
        </p:nvSpPr>
        <p:spPr/>
        <p:txBody>
          <a:bodyPr/>
          <a:lstStyle/>
          <a:p>
            <a:r>
              <a:rPr lang="en-US" dirty="0"/>
              <a:t>Processing Traumatic Material</a:t>
            </a:r>
          </a:p>
        </p:txBody>
      </p:sp>
      <p:sp>
        <p:nvSpPr>
          <p:cNvPr id="3" name="Content Placeholder 2">
            <a:extLst>
              <a:ext uri="{FF2B5EF4-FFF2-40B4-BE49-F238E27FC236}">
                <a16:creationId xmlns:a16="http://schemas.microsoft.com/office/drawing/2014/main" id="{AEA6CC1D-0B9B-99CA-C6A6-64F70AE05794}"/>
              </a:ext>
            </a:extLst>
          </p:cNvPr>
          <p:cNvSpPr>
            <a:spLocks noGrp="1"/>
          </p:cNvSpPr>
          <p:nvPr>
            <p:ph sz="quarter" idx="12"/>
          </p:nvPr>
        </p:nvSpPr>
        <p:spPr/>
        <p:txBody>
          <a:bodyPr/>
          <a:lstStyle/>
          <a:p>
            <a:pPr lvl="0">
              <a:lnSpc>
                <a:spcPct val="100000"/>
              </a:lnSpc>
            </a:pPr>
            <a:r>
              <a:rPr lang="en-US" sz="2400" dirty="0"/>
              <a:t>Separate past from present cognitively and somatically—what was true then is not true now.</a:t>
            </a:r>
          </a:p>
          <a:p>
            <a:pPr marL="0" lvl="0" indent="0">
              <a:lnSpc>
                <a:spcPct val="100000"/>
              </a:lnSpc>
              <a:buNone/>
            </a:pPr>
            <a:endParaRPr lang="en-US" sz="2400" dirty="0"/>
          </a:p>
          <a:p>
            <a:pPr lvl="0">
              <a:lnSpc>
                <a:spcPct val="100000"/>
              </a:lnSpc>
            </a:pPr>
            <a:r>
              <a:rPr lang="en-US" sz="2400" dirty="0"/>
              <a:t>Reframe unhealthy beliefs about the self regarding the traumatic experience.</a:t>
            </a:r>
          </a:p>
          <a:p>
            <a:pPr marL="0" lvl="0" indent="0">
              <a:lnSpc>
                <a:spcPct val="100000"/>
              </a:lnSpc>
              <a:buNone/>
            </a:pPr>
            <a:endParaRPr lang="en-US" sz="2400" dirty="0"/>
          </a:p>
          <a:p>
            <a:pPr lvl="0">
              <a:lnSpc>
                <a:spcPct val="100000"/>
              </a:lnSpc>
            </a:pPr>
            <a:r>
              <a:rPr lang="en-US" sz="2400" dirty="0"/>
              <a:t>Move toward </a:t>
            </a:r>
            <a:r>
              <a:rPr lang="en-US" sz="2400" i="1" dirty="0"/>
              <a:t>Self-Leadership</a:t>
            </a:r>
            <a:r>
              <a:rPr lang="en-US" sz="2400" dirty="0"/>
              <a:t>, continuing to foster connection between all parts of self.</a:t>
            </a:r>
          </a:p>
          <a:p>
            <a:endParaRPr lang="en-US" dirty="0"/>
          </a:p>
        </p:txBody>
      </p:sp>
      <p:sp>
        <p:nvSpPr>
          <p:cNvPr id="4" name="Slide Number Placeholder 3">
            <a:extLst>
              <a:ext uri="{FF2B5EF4-FFF2-40B4-BE49-F238E27FC236}">
                <a16:creationId xmlns:a16="http://schemas.microsoft.com/office/drawing/2014/main" id="{8AE42D51-EEA9-B597-A850-83B08AAC4D7C}"/>
              </a:ext>
            </a:extLst>
          </p:cNvPr>
          <p:cNvSpPr>
            <a:spLocks noGrp="1"/>
          </p:cNvSpPr>
          <p:nvPr>
            <p:ph type="sldNum" sz="quarter" idx="15"/>
          </p:nvPr>
        </p:nvSpPr>
        <p:spPr/>
        <p:txBody>
          <a:bodyPr/>
          <a:lstStyle/>
          <a:p>
            <a:fld id="{18D65601-5AE2-46FC-B138-694DDD2B510D}" type="slidenum">
              <a:rPr lang="en-US" smtClean="0"/>
              <a:pPr/>
              <a:t>56</a:t>
            </a:fld>
            <a:endParaRPr lang="en-US" dirty="0"/>
          </a:p>
        </p:txBody>
      </p:sp>
    </p:spTree>
    <p:extLst>
      <p:ext uri="{BB962C8B-B14F-4D97-AF65-F5344CB8AC3E}">
        <p14:creationId xmlns:p14="http://schemas.microsoft.com/office/powerpoint/2010/main" val="41677963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5A8D-8AED-7A5E-22C9-78B3B07BBF22}"/>
              </a:ext>
            </a:extLst>
          </p:cNvPr>
          <p:cNvSpPr>
            <a:spLocks noGrp="1"/>
          </p:cNvSpPr>
          <p:nvPr>
            <p:ph type="title"/>
          </p:nvPr>
        </p:nvSpPr>
        <p:spPr/>
        <p:txBody>
          <a:bodyPr/>
          <a:lstStyle/>
          <a:p>
            <a:r>
              <a:rPr lang="en-US" dirty="0"/>
              <a:t>Stage two interventions</a:t>
            </a:r>
          </a:p>
        </p:txBody>
      </p:sp>
      <p:sp>
        <p:nvSpPr>
          <p:cNvPr id="6" name="Content Placeholder 5">
            <a:extLst>
              <a:ext uri="{FF2B5EF4-FFF2-40B4-BE49-F238E27FC236}">
                <a16:creationId xmlns:a16="http://schemas.microsoft.com/office/drawing/2014/main" id="{AFD85D18-466E-2F34-EB8A-643D268DEC8D}"/>
              </a:ext>
            </a:extLst>
          </p:cNvPr>
          <p:cNvSpPr>
            <a:spLocks noGrp="1"/>
          </p:cNvSpPr>
          <p:nvPr>
            <p:ph sz="quarter" idx="12"/>
          </p:nvPr>
        </p:nvSpPr>
        <p:spPr>
          <a:xfrm>
            <a:off x="1450153" y="1781503"/>
            <a:ext cx="8552264" cy="4814009"/>
          </a:xfrm>
        </p:spPr>
        <p:txBody>
          <a:bodyPr>
            <a:normAutofit/>
          </a:bodyPr>
          <a:lstStyle/>
          <a:p>
            <a:pPr marL="0" indent="0">
              <a:buNone/>
            </a:pPr>
            <a:r>
              <a:rPr lang="en-US" sz="2400" dirty="0"/>
              <a:t>Stage two may include a number of evidence-based therapies to process traumatic information. Including but not limited to:</a:t>
            </a:r>
          </a:p>
          <a:p>
            <a:r>
              <a:rPr lang="en-US" dirty="0"/>
              <a:t>EMDR, ART, </a:t>
            </a:r>
            <a:r>
              <a:rPr lang="en-US" dirty="0" err="1"/>
              <a:t>Brainspotting</a:t>
            </a:r>
            <a:endParaRPr lang="en-US" dirty="0"/>
          </a:p>
          <a:p>
            <a:r>
              <a:rPr lang="en-US" dirty="0"/>
              <a:t>Somatic therapies</a:t>
            </a:r>
          </a:p>
          <a:p>
            <a:r>
              <a:rPr lang="en-US" dirty="0"/>
              <a:t>Exposure therapy</a:t>
            </a:r>
          </a:p>
          <a:p>
            <a:r>
              <a:rPr lang="en-US" dirty="0"/>
              <a:t>Narrative therapy</a:t>
            </a:r>
          </a:p>
          <a:p>
            <a:r>
              <a:rPr lang="en-US" dirty="0"/>
              <a:t>TF-CBT</a:t>
            </a:r>
          </a:p>
          <a:p>
            <a:r>
              <a:rPr lang="en-US" dirty="0"/>
              <a:t>IFS</a:t>
            </a:r>
          </a:p>
          <a:p>
            <a:pPr marL="0" indent="0">
              <a:buNone/>
            </a:pPr>
            <a:r>
              <a:rPr lang="en-US" sz="2400" dirty="0"/>
              <a:t>What are your favorite therapeutic interventions to process trauma?</a:t>
            </a:r>
          </a:p>
          <a:p>
            <a:endParaRPr lang="en-US" dirty="0"/>
          </a:p>
        </p:txBody>
      </p:sp>
      <p:sp>
        <p:nvSpPr>
          <p:cNvPr id="5" name="Slide Number Placeholder 4">
            <a:extLst>
              <a:ext uri="{FF2B5EF4-FFF2-40B4-BE49-F238E27FC236}">
                <a16:creationId xmlns:a16="http://schemas.microsoft.com/office/drawing/2014/main" id="{7663E991-D7A8-4A03-047E-5FE284E0594A}"/>
              </a:ext>
            </a:extLst>
          </p:cNvPr>
          <p:cNvSpPr>
            <a:spLocks noGrp="1"/>
          </p:cNvSpPr>
          <p:nvPr>
            <p:ph type="sldNum" sz="quarter" idx="15"/>
          </p:nvPr>
        </p:nvSpPr>
        <p:spPr/>
        <p:txBody>
          <a:bodyPr/>
          <a:lstStyle/>
          <a:p>
            <a:fld id="{18D65601-5AE2-46FC-B138-694DDD2B510D}" type="slidenum">
              <a:rPr lang="en-US" smtClean="0"/>
              <a:pPr/>
              <a:t>57</a:t>
            </a:fld>
            <a:endParaRPr lang="en-US" dirty="0"/>
          </a:p>
        </p:txBody>
      </p:sp>
    </p:spTree>
    <p:extLst>
      <p:ext uri="{BB962C8B-B14F-4D97-AF65-F5344CB8AC3E}">
        <p14:creationId xmlns:p14="http://schemas.microsoft.com/office/powerpoint/2010/main" val="4255541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14C4C6-026E-1035-45A7-E8C7A55DEADC}"/>
              </a:ext>
            </a:extLst>
          </p:cNvPr>
          <p:cNvSpPr>
            <a:spLocks noGrp="1"/>
          </p:cNvSpPr>
          <p:nvPr>
            <p:ph type="title"/>
          </p:nvPr>
        </p:nvSpPr>
        <p:spPr>
          <a:xfrm>
            <a:off x="1455583" y="737115"/>
            <a:ext cx="4640418" cy="5407091"/>
          </a:xfrm>
        </p:spPr>
        <p:txBody>
          <a:bodyPr anchor="ctr">
            <a:normAutofit/>
          </a:bodyPr>
          <a:lstStyle/>
          <a:p>
            <a:r>
              <a:rPr lang="en-US" dirty="0"/>
              <a:t>Readiness factors for trauma processing; things to consider</a:t>
            </a:r>
          </a:p>
        </p:txBody>
      </p:sp>
      <p:sp>
        <p:nvSpPr>
          <p:cNvPr id="5" name="Content Placeholder 4">
            <a:extLst>
              <a:ext uri="{FF2B5EF4-FFF2-40B4-BE49-F238E27FC236}">
                <a16:creationId xmlns:a16="http://schemas.microsoft.com/office/drawing/2014/main" id="{DEC022F6-AA1E-FB45-79FC-5F30EFE59B98}"/>
              </a:ext>
            </a:extLst>
          </p:cNvPr>
          <p:cNvSpPr>
            <a:spLocks noGrp="1"/>
          </p:cNvSpPr>
          <p:nvPr>
            <p:ph sz="quarter" idx="12"/>
          </p:nvPr>
        </p:nvSpPr>
        <p:spPr>
          <a:xfrm>
            <a:off x="6388461" y="737115"/>
            <a:ext cx="4449712" cy="5407091"/>
          </a:xfrm>
        </p:spPr>
        <p:txBody>
          <a:bodyPr anchor="ctr">
            <a:normAutofit/>
          </a:bodyPr>
          <a:lstStyle/>
          <a:p>
            <a:r>
              <a:rPr lang="en-US" sz="2400" dirty="0"/>
              <a:t>Ability to be aware of one’s own experience—Mindfulness</a:t>
            </a:r>
          </a:p>
          <a:p>
            <a:r>
              <a:rPr lang="en-US" sz="2400" dirty="0"/>
              <a:t>Containment and state change</a:t>
            </a:r>
          </a:p>
          <a:p>
            <a:r>
              <a:rPr lang="en-US" sz="2400" dirty="0"/>
              <a:t>Connection to the body and dissociation</a:t>
            </a:r>
          </a:p>
          <a:p>
            <a:r>
              <a:rPr lang="en-US" sz="2400" dirty="0"/>
              <a:t>Prescence of blocking beliefs</a:t>
            </a:r>
          </a:p>
          <a:p>
            <a:r>
              <a:rPr lang="en-US" sz="2400" dirty="0"/>
              <a:t>Self-compassion</a:t>
            </a:r>
          </a:p>
          <a:p>
            <a:r>
              <a:rPr lang="en-US" sz="2400" dirty="0"/>
              <a:t>Secondary gains</a:t>
            </a:r>
          </a:p>
          <a:p>
            <a:r>
              <a:rPr lang="en-US" sz="2400" dirty="0"/>
              <a:t>Window of tolerance—can the client tolerate traumatic material?</a:t>
            </a:r>
          </a:p>
          <a:p>
            <a:endParaRPr lang="en-US" dirty="0"/>
          </a:p>
        </p:txBody>
      </p:sp>
      <p:sp>
        <p:nvSpPr>
          <p:cNvPr id="12" name="Slide Number Placeholder 3">
            <a:extLst>
              <a:ext uri="{FF2B5EF4-FFF2-40B4-BE49-F238E27FC236}">
                <a16:creationId xmlns:a16="http://schemas.microsoft.com/office/drawing/2014/main" id="{E7535949-FBFE-D948-AEE9-E5A4CF3AA81B}"/>
              </a:ext>
            </a:extLst>
          </p:cNvPr>
          <p:cNvSpPr>
            <a:spLocks noGrp="1"/>
          </p:cNvSpPr>
          <p:nvPr>
            <p:ph type="sldNum" sz="quarter" idx="15"/>
          </p:nvPr>
        </p:nvSpPr>
        <p:spPr>
          <a:xfrm>
            <a:off x="412136" y="5943601"/>
            <a:ext cx="968983" cy="651912"/>
          </a:xfrm>
        </p:spPr>
        <p:txBody>
          <a:bodyPr/>
          <a:lstStyle/>
          <a:p>
            <a:pPr>
              <a:spcAft>
                <a:spcPts val="600"/>
              </a:spcAft>
            </a:pPr>
            <a:fld id="{18D65601-5AE2-46FC-B138-694DDD2B510D}" type="slidenum">
              <a:rPr lang="en-US" smtClean="0"/>
              <a:pPr>
                <a:spcAft>
                  <a:spcPts val="600"/>
                </a:spcAft>
              </a:pPr>
              <a:t>58</a:t>
            </a:fld>
            <a:endParaRPr lang="en-US"/>
          </a:p>
        </p:txBody>
      </p:sp>
    </p:spTree>
    <p:extLst>
      <p:ext uri="{BB962C8B-B14F-4D97-AF65-F5344CB8AC3E}">
        <p14:creationId xmlns:p14="http://schemas.microsoft.com/office/powerpoint/2010/main" val="29368333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106B2-0F02-5301-EF0E-62440BB27E5F}"/>
              </a:ext>
            </a:extLst>
          </p:cNvPr>
          <p:cNvSpPr>
            <a:spLocks noGrp="1"/>
          </p:cNvSpPr>
          <p:nvPr>
            <p:ph type="title"/>
          </p:nvPr>
        </p:nvSpPr>
        <p:spPr>
          <a:xfrm>
            <a:off x="838200" y="365125"/>
            <a:ext cx="10515600" cy="1325563"/>
          </a:xfrm>
        </p:spPr>
        <p:txBody>
          <a:bodyPr anchor="ctr">
            <a:normAutofit/>
          </a:bodyPr>
          <a:lstStyle/>
          <a:p>
            <a:r>
              <a:rPr lang="en-US" sz="3200" dirty="0"/>
              <a:t>Helpful interweaves for trauma processing</a:t>
            </a:r>
          </a:p>
        </p:txBody>
      </p:sp>
      <p:sp>
        <p:nvSpPr>
          <p:cNvPr id="10" name="Content Placeholder 2">
            <a:extLst>
              <a:ext uri="{FF2B5EF4-FFF2-40B4-BE49-F238E27FC236}">
                <a16:creationId xmlns:a16="http://schemas.microsoft.com/office/drawing/2014/main" id="{D7EFED79-8248-7EFE-9626-5EB6B031FCA7}"/>
              </a:ext>
            </a:extLst>
          </p:cNvPr>
          <p:cNvSpPr>
            <a:spLocks noGrp="1"/>
          </p:cNvSpPr>
          <p:nvPr>
            <p:ph idx="1"/>
          </p:nvPr>
        </p:nvSpPr>
        <p:spPr>
          <a:xfrm>
            <a:off x="838200" y="1593909"/>
            <a:ext cx="10515600" cy="4806892"/>
          </a:xfrm>
        </p:spPr>
        <p:txBody>
          <a:bodyPr>
            <a:normAutofit fontScale="92500" lnSpcReduction="10000"/>
          </a:bodyPr>
          <a:lstStyle/>
          <a:p>
            <a:r>
              <a:rPr lang="en-US" sz="2200" dirty="0"/>
              <a:t>Redirection to the body to nurture; or “what would your body like to do?”</a:t>
            </a:r>
          </a:p>
          <a:p>
            <a:r>
              <a:rPr lang="en-US" sz="2200" dirty="0"/>
              <a:t>Benefit question</a:t>
            </a:r>
          </a:p>
          <a:p>
            <a:r>
              <a:rPr lang="en-US" sz="2200" dirty="0"/>
              <a:t>How do you feel about (or toward) the part of you that survived this?</a:t>
            </a:r>
          </a:p>
          <a:p>
            <a:pPr lvl="1"/>
            <a:r>
              <a:rPr lang="en-US" sz="2200" dirty="0"/>
              <a:t>For EMDR, follow up with desensitizing LUP or resourcing POS (Bruce Hersey).</a:t>
            </a:r>
          </a:p>
          <a:p>
            <a:r>
              <a:rPr lang="en-US" sz="2200" dirty="0"/>
              <a:t>“Are you aware (or is this part of you aware) that it is over and you survived?”</a:t>
            </a:r>
          </a:p>
          <a:p>
            <a:r>
              <a:rPr lang="en-US" sz="2200" dirty="0"/>
              <a:t>“Through the eyes” (Sandra Paulsen); Grounding</a:t>
            </a:r>
          </a:p>
          <a:p>
            <a:r>
              <a:rPr lang="en-US" sz="2200" dirty="0"/>
              <a:t>Self-compassion (Neff)</a:t>
            </a:r>
          </a:p>
          <a:p>
            <a:r>
              <a:rPr lang="en-US" sz="2200" dirty="0"/>
              <a:t>“We are not taking away anything you need OR You will not lose anything you need”. (Roger Solomon)</a:t>
            </a:r>
          </a:p>
          <a:p>
            <a:r>
              <a:rPr lang="en-US" sz="2200" dirty="0"/>
              <a:t>“Imagine that” (</a:t>
            </a:r>
            <a:r>
              <a:rPr lang="en-US" sz="2200" dirty="0" err="1"/>
              <a:t>Laurell</a:t>
            </a:r>
            <a:r>
              <a:rPr lang="en-US" sz="2200" dirty="0"/>
              <a:t> Parnell)</a:t>
            </a:r>
          </a:p>
          <a:p>
            <a:r>
              <a:rPr lang="en-US" sz="2200" dirty="0"/>
              <a:t> Compassionate truthteller/Allies</a:t>
            </a:r>
          </a:p>
          <a:p>
            <a:r>
              <a:rPr lang="en-US" sz="2200" dirty="0"/>
              <a:t>Taxing the Working Memory</a:t>
            </a:r>
          </a:p>
          <a:p>
            <a:r>
              <a:rPr lang="en-US" sz="2200" dirty="0"/>
              <a:t>Offering psychoeducation</a:t>
            </a:r>
          </a:p>
          <a:p>
            <a:endParaRPr lang="en-US" sz="2200" dirty="0"/>
          </a:p>
        </p:txBody>
      </p:sp>
      <p:sp>
        <p:nvSpPr>
          <p:cNvPr id="4" name="Slide Number Placeholder 3">
            <a:extLst>
              <a:ext uri="{FF2B5EF4-FFF2-40B4-BE49-F238E27FC236}">
                <a16:creationId xmlns:a16="http://schemas.microsoft.com/office/drawing/2014/main" id="{D6C71F19-3BD0-A4DA-E3AD-2256C8A730A6}"/>
              </a:ext>
            </a:extLst>
          </p:cNvPr>
          <p:cNvSpPr>
            <a:spLocks noGrp="1"/>
          </p:cNvSpPr>
          <p:nvPr>
            <p:ph type="sldNum" sz="quarter" idx="12"/>
          </p:nvPr>
        </p:nvSpPr>
        <p:spPr>
          <a:xfrm>
            <a:off x="412136" y="5943601"/>
            <a:ext cx="968983" cy="651912"/>
          </a:xfrm>
        </p:spPr>
        <p:txBody>
          <a:bodyPr anchor="ctr">
            <a:normAutofit/>
          </a:bodyPr>
          <a:lstStyle/>
          <a:p>
            <a:pPr>
              <a:spcAft>
                <a:spcPts val="600"/>
              </a:spcAft>
            </a:pPr>
            <a:fld id="{18D65601-5AE2-46FC-B138-694DDD2B510D}" type="slidenum">
              <a:rPr lang="en-US" smtClean="0"/>
              <a:pPr>
                <a:spcAft>
                  <a:spcPts val="600"/>
                </a:spcAft>
              </a:pPr>
              <a:t>59</a:t>
            </a:fld>
            <a:endParaRPr lang="en-US"/>
          </a:p>
        </p:txBody>
      </p:sp>
    </p:spTree>
    <p:extLst>
      <p:ext uri="{BB962C8B-B14F-4D97-AF65-F5344CB8AC3E}">
        <p14:creationId xmlns:p14="http://schemas.microsoft.com/office/powerpoint/2010/main" val="33867826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9396C-8443-70EE-7213-682522B62635}"/>
              </a:ext>
            </a:extLst>
          </p:cNvPr>
          <p:cNvSpPr>
            <a:spLocks noGrp="1"/>
          </p:cNvSpPr>
          <p:nvPr>
            <p:ph type="title"/>
          </p:nvPr>
        </p:nvSpPr>
        <p:spPr/>
        <p:txBody>
          <a:bodyPr/>
          <a:lstStyle/>
          <a:p>
            <a:r>
              <a:rPr lang="en-US" dirty="0"/>
              <a:t>Where do you feel stuck in processing with clients?</a:t>
            </a:r>
          </a:p>
        </p:txBody>
      </p:sp>
      <p:sp>
        <p:nvSpPr>
          <p:cNvPr id="4" name="Slide Number Placeholder 3">
            <a:extLst>
              <a:ext uri="{FF2B5EF4-FFF2-40B4-BE49-F238E27FC236}">
                <a16:creationId xmlns:a16="http://schemas.microsoft.com/office/drawing/2014/main" id="{A32D014B-3C37-572F-D71A-827F9E66FD91}"/>
              </a:ext>
            </a:extLst>
          </p:cNvPr>
          <p:cNvSpPr>
            <a:spLocks noGrp="1"/>
          </p:cNvSpPr>
          <p:nvPr>
            <p:ph type="sldNum" sz="quarter" idx="4294967295"/>
          </p:nvPr>
        </p:nvSpPr>
        <p:spPr>
          <a:xfrm>
            <a:off x="0" y="5943600"/>
            <a:ext cx="968375" cy="652463"/>
          </a:xfrm>
        </p:spPr>
        <p:txBody>
          <a:bodyPr/>
          <a:lstStyle/>
          <a:p>
            <a:fld id="{5A8497E0-A968-47B6-BC5B-2687C3CBD4B5}" type="slidenum">
              <a:rPr lang="en-US" smtClean="0"/>
              <a:t>60</a:t>
            </a:fld>
            <a:endParaRPr lang="en-US"/>
          </a:p>
        </p:txBody>
      </p:sp>
      <p:pic>
        <p:nvPicPr>
          <p:cNvPr id="6" name="Picture 5" descr="Rock climber hands on boulder close-up">
            <a:extLst>
              <a:ext uri="{FF2B5EF4-FFF2-40B4-BE49-F238E27FC236}">
                <a16:creationId xmlns:a16="http://schemas.microsoft.com/office/drawing/2014/main" id="{BE474479-6BA0-B5CF-B52E-3B4293A948F1}"/>
              </a:ext>
            </a:extLst>
          </p:cNvPr>
          <p:cNvPicPr>
            <a:picLocks noChangeAspect="1"/>
          </p:cNvPicPr>
          <p:nvPr/>
        </p:nvPicPr>
        <p:blipFill>
          <a:blip r:embed="rId2"/>
          <a:stretch>
            <a:fillRect/>
          </a:stretch>
        </p:blipFill>
        <p:spPr>
          <a:xfrm>
            <a:off x="6852676" y="2699775"/>
            <a:ext cx="4879079" cy="3243825"/>
          </a:xfrm>
          <a:prstGeom prst="rect">
            <a:avLst/>
          </a:prstGeom>
        </p:spPr>
      </p:pic>
    </p:spTree>
    <p:extLst>
      <p:ext uri="{BB962C8B-B14F-4D97-AF65-F5344CB8AC3E}">
        <p14:creationId xmlns:p14="http://schemas.microsoft.com/office/powerpoint/2010/main" val="1658612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7EA363A-EFEB-865B-64D3-6D806A710619}"/>
              </a:ext>
            </a:extLst>
          </p:cNvPr>
          <p:cNvSpPr>
            <a:spLocks noGrp="1"/>
          </p:cNvSpPr>
          <p:nvPr>
            <p:ph type="title"/>
          </p:nvPr>
        </p:nvSpPr>
        <p:spPr>
          <a:xfrm>
            <a:off x="1038031" y="1068169"/>
            <a:ext cx="10115939" cy="2681549"/>
          </a:xfrm>
        </p:spPr>
        <p:txBody>
          <a:bodyPr/>
          <a:lstStyle/>
          <a:p>
            <a:r>
              <a:rPr lang="en-US" dirty="0"/>
              <a:t>Stage Three</a:t>
            </a:r>
          </a:p>
        </p:txBody>
      </p:sp>
      <p:sp>
        <p:nvSpPr>
          <p:cNvPr id="12" name="Text Placeholder 2">
            <a:extLst>
              <a:ext uri="{FF2B5EF4-FFF2-40B4-BE49-F238E27FC236}">
                <a16:creationId xmlns:a16="http://schemas.microsoft.com/office/drawing/2014/main" id="{CC38C61A-DE8D-E18F-505E-FC4BE70DBDC3}"/>
              </a:ext>
            </a:extLst>
          </p:cNvPr>
          <p:cNvSpPr>
            <a:spLocks noGrp="1"/>
          </p:cNvSpPr>
          <p:nvPr>
            <p:ph type="body" sz="quarter" idx="12"/>
          </p:nvPr>
        </p:nvSpPr>
        <p:spPr>
          <a:xfrm>
            <a:off x="1038031" y="4027047"/>
            <a:ext cx="10115939" cy="1762783"/>
          </a:xfrm>
        </p:spPr>
        <p:txBody>
          <a:bodyPr/>
          <a:lstStyle/>
          <a:p>
            <a:endParaRPr lang="en-US"/>
          </a:p>
        </p:txBody>
      </p:sp>
      <p:sp>
        <p:nvSpPr>
          <p:cNvPr id="5" name="Slide Number Placeholder 4" hidden="1">
            <a:extLst>
              <a:ext uri="{FF2B5EF4-FFF2-40B4-BE49-F238E27FC236}">
                <a16:creationId xmlns:a16="http://schemas.microsoft.com/office/drawing/2014/main" id="{F12579CE-49CB-20A4-FF69-501323BDA4B8}"/>
              </a:ext>
            </a:extLst>
          </p:cNvPr>
          <p:cNvSpPr>
            <a:spLocks noGrp="1"/>
          </p:cNvSpPr>
          <p:nvPr>
            <p:ph type="sldNum" sz="quarter" idx="4294967295"/>
          </p:nvPr>
        </p:nvSpPr>
        <p:spPr>
          <a:xfrm>
            <a:off x="412136" y="5943601"/>
            <a:ext cx="968983" cy="651912"/>
          </a:xfrm>
        </p:spPr>
        <p:txBody>
          <a:bodyPr/>
          <a:lstStyle/>
          <a:p>
            <a:pPr>
              <a:spcAft>
                <a:spcPts val="600"/>
              </a:spcAft>
            </a:pPr>
            <a:fld id="{18D65601-5AE2-46FC-B138-694DDD2B510D}" type="slidenum">
              <a:rPr lang="en-US" smtClean="0"/>
              <a:pPr>
                <a:spcAft>
                  <a:spcPts val="600"/>
                </a:spcAft>
              </a:pPr>
              <a:t>61</a:t>
            </a:fld>
            <a:endParaRPr lang="en-US"/>
          </a:p>
        </p:txBody>
      </p:sp>
    </p:spTree>
    <p:extLst>
      <p:ext uri="{BB962C8B-B14F-4D97-AF65-F5344CB8AC3E}">
        <p14:creationId xmlns:p14="http://schemas.microsoft.com/office/powerpoint/2010/main" val="4147094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EAD3018-EC98-8454-72FE-D9A483598742}"/>
              </a:ext>
            </a:extLst>
          </p:cNvPr>
          <p:cNvSpPr>
            <a:spLocks noGrp="1"/>
          </p:cNvSpPr>
          <p:nvPr>
            <p:ph type="title"/>
          </p:nvPr>
        </p:nvSpPr>
        <p:spPr>
          <a:xfrm>
            <a:off x="1468815" y="503852"/>
            <a:ext cx="9150675" cy="1427585"/>
          </a:xfrm>
        </p:spPr>
        <p:txBody>
          <a:bodyPr anchor="ctr">
            <a:normAutofit/>
          </a:bodyPr>
          <a:lstStyle/>
          <a:p>
            <a:r>
              <a:rPr lang="en-US" dirty="0"/>
              <a:t>Stage three goals and objectives:</a:t>
            </a:r>
          </a:p>
        </p:txBody>
      </p:sp>
      <p:sp>
        <p:nvSpPr>
          <p:cNvPr id="7" name="Content Placeholder 6">
            <a:extLst>
              <a:ext uri="{FF2B5EF4-FFF2-40B4-BE49-F238E27FC236}">
                <a16:creationId xmlns:a16="http://schemas.microsoft.com/office/drawing/2014/main" id="{D559CE99-B171-B54C-0C83-14A467E8D887}"/>
              </a:ext>
            </a:extLst>
          </p:cNvPr>
          <p:cNvSpPr>
            <a:spLocks noGrp="1"/>
          </p:cNvSpPr>
          <p:nvPr>
            <p:ph sz="quarter" idx="12"/>
          </p:nvPr>
        </p:nvSpPr>
        <p:spPr>
          <a:xfrm>
            <a:off x="1450153" y="2108722"/>
            <a:ext cx="8552264" cy="4119463"/>
          </a:xfrm>
        </p:spPr>
        <p:txBody>
          <a:bodyPr>
            <a:normAutofit/>
          </a:bodyPr>
          <a:lstStyle/>
          <a:p>
            <a:r>
              <a:rPr lang="en-US" sz="2800" dirty="0"/>
              <a:t>Process post traumatic grief</a:t>
            </a:r>
          </a:p>
          <a:p>
            <a:r>
              <a:rPr lang="en-US" sz="2800" dirty="0"/>
              <a:t>Practice new boundaries and behaviors</a:t>
            </a:r>
          </a:p>
          <a:p>
            <a:r>
              <a:rPr lang="en-US" sz="2800" dirty="0"/>
              <a:t>Establish meaning and act according to values that are important to the survivor.</a:t>
            </a:r>
          </a:p>
          <a:p>
            <a:r>
              <a:rPr lang="en-US" sz="2800" dirty="0"/>
              <a:t>Establish and maintain healthy relationships</a:t>
            </a:r>
          </a:p>
          <a:p>
            <a:pPr marL="0" indent="0">
              <a:buNone/>
            </a:pPr>
            <a:endParaRPr lang="en-US" dirty="0"/>
          </a:p>
          <a:p>
            <a:endParaRPr lang="en-US" dirty="0"/>
          </a:p>
        </p:txBody>
      </p:sp>
      <p:sp>
        <p:nvSpPr>
          <p:cNvPr id="5" name="Slide Number Placeholder 4">
            <a:extLst>
              <a:ext uri="{FF2B5EF4-FFF2-40B4-BE49-F238E27FC236}">
                <a16:creationId xmlns:a16="http://schemas.microsoft.com/office/drawing/2014/main" id="{037A893B-51F9-4133-C0C9-DB4841DEA763}"/>
              </a:ext>
            </a:extLst>
          </p:cNvPr>
          <p:cNvSpPr>
            <a:spLocks noGrp="1"/>
          </p:cNvSpPr>
          <p:nvPr>
            <p:ph type="sldNum" sz="quarter" idx="15"/>
          </p:nvPr>
        </p:nvSpPr>
        <p:spPr>
          <a:xfrm>
            <a:off x="412136" y="5943601"/>
            <a:ext cx="968983" cy="651912"/>
          </a:xfrm>
        </p:spPr>
        <p:txBody>
          <a:bodyPr anchor="ctr">
            <a:normAutofit/>
          </a:bodyPr>
          <a:lstStyle/>
          <a:p>
            <a:pPr>
              <a:spcAft>
                <a:spcPts val="600"/>
              </a:spcAft>
            </a:pPr>
            <a:fld id="{18D65601-5AE2-46FC-B138-694DDD2B510D}" type="slidenum">
              <a:rPr lang="en-US" smtClean="0"/>
              <a:pPr>
                <a:spcAft>
                  <a:spcPts val="600"/>
                </a:spcAft>
              </a:pPr>
              <a:t>62</a:t>
            </a:fld>
            <a:endParaRPr lang="en-US"/>
          </a:p>
        </p:txBody>
      </p:sp>
    </p:spTree>
    <p:extLst>
      <p:ext uri="{BB962C8B-B14F-4D97-AF65-F5344CB8AC3E}">
        <p14:creationId xmlns:p14="http://schemas.microsoft.com/office/powerpoint/2010/main" val="148089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A14EF-39B3-47DD-9D6B-976175E9AC33}"/>
              </a:ext>
            </a:extLst>
          </p:cNvPr>
          <p:cNvSpPr>
            <a:spLocks noGrp="1"/>
          </p:cNvSpPr>
          <p:nvPr>
            <p:ph type="title"/>
          </p:nvPr>
        </p:nvSpPr>
        <p:spPr>
          <a:xfrm>
            <a:off x="1468815" y="503852"/>
            <a:ext cx="9150675" cy="1427585"/>
          </a:xfrm>
        </p:spPr>
        <p:txBody>
          <a:bodyPr anchor="ctr">
            <a:normAutofit/>
          </a:bodyPr>
          <a:lstStyle/>
          <a:p>
            <a:r>
              <a:rPr lang="en-US" dirty="0"/>
              <a:t>Trauma Related Grief</a:t>
            </a:r>
          </a:p>
        </p:txBody>
      </p:sp>
      <p:sp>
        <p:nvSpPr>
          <p:cNvPr id="3" name="Content Placeholder 2">
            <a:extLst>
              <a:ext uri="{FF2B5EF4-FFF2-40B4-BE49-F238E27FC236}">
                <a16:creationId xmlns:a16="http://schemas.microsoft.com/office/drawing/2014/main" id="{2A17356B-4F26-4D6D-A5A8-D8672A91DD12}"/>
              </a:ext>
            </a:extLst>
          </p:cNvPr>
          <p:cNvSpPr>
            <a:spLocks noGrp="1"/>
          </p:cNvSpPr>
          <p:nvPr>
            <p:ph sz="quarter" idx="12"/>
          </p:nvPr>
        </p:nvSpPr>
        <p:spPr>
          <a:xfrm>
            <a:off x="1768020" y="1719617"/>
            <a:ext cx="8552264" cy="3883516"/>
          </a:xfrm>
        </p:spPr>
        <p:txBody>
          <a:bodyPr>
            <a:noAutofit/>
          </a:bodyPr>
          <a:lstStyle/>
          <a:p>
            <a:r>
              <a:rPr lang="en-US" sz="2200" dirty="0"/>
              <a:t>Grief does not always include trauma, but trauma ALWAYS involves grief.</a:t>
            </a:r>
          </a:p>
          <a:p>
            <a:r>
              <a:rPr lang="en-US" sz="2200" dirty="0"/>
              <a:t>Grief is the experience of loss.</a:t>
            </a:r>
          </a:p>
          <a:p>
            <a:r>
              <a:rPr lang="en-US" sz="2200" dirty="0"/>
              <a:t>Grief is a universal experience. It cannot be fixed. It must be experienced.</a:t>
            </a:r>
          </a:p>
          <a:p>
            <a:r>
              <a:rPr lang="en-US" sz="2200" dirty="0"/>
              <a:t>Trauma-related grief cannot be addressed until there is a distinction between past and present. This may delay the process of grieving in the case of Trauma.</a:t>
            </a:r>
          </a:p>
          <a:p>
            <a:pPr marL="0" indent="0">
              <a:buNone/>
            </a:pPr>
            <a:endParaRPr lang="en-US" sz="2200" dirty="0"/>
          </a:p>
          <a:p>
            <a:r>
              <a:rPr lang="en-US" sz="2200" dirty="0"/>
              <a:t>Example: The desire for a “re-do” is a barrier to living in the present and delays grief. This leads to possible re-traumatization. </a:t>
            </a:r>
          </a:p>
        </p:txBody>
      </p:sp>
      <p:sp>
        <p:nvSpPr>
          <p:cNvPr id="8" name="Slide Number Placeholder 3">
            <a:extLst>
              <a:ext uri="{FF2B5EF4-FFF2-40B4-BE49-F238E27FC236}">
                <a16:creationId xmlns:a16="http://schemas.microsoft.com/office/drawing/2014/main" id="{4F331BA1-5516-E2F4-0218-1D951745FED1}"/>
              </a:ext>
            </a:extLst>
          </p:cNvPr>
          <p:cNvSpPr>
            <a:spLocks noGrp="1"/>
          </p:cNvSpPr>
          <p:nvPr>
            <p:ph type="sldNum" sz="quarter" idx="15"/>
          </p:nvPr>
        </p:nvSpPr>
        <p:spPr>
          <a:xfrm>
            <a:off x="412136" y="5943601"/>
            <a:ext cx="968983" cy="651912"/>
          </a:xfrm>
        </p:spPr>
        <p:txBody>
          <a:bodyPr/>
          <a:lstStyle/>
          <a:p>
            <a:pPr>
              <a:spcAft>
                <a:spcPts val="600"/>
              </a:spcAft>
            </a:pPr>
            <a:fld id="{18D65601-5AE2-46FC-B138-694DDD2B510D}" type="slidenum">
              <a:rPr lang="en-US" smtClean="0"/>
              <a:pPr>
                <a:spcAft>
                  <a:spcPts val="600"/>
                </a:spcAft>
              </a:pPr>
              <a:t>63</a:t>
            </a:fld>
            <a:endParaRPr lang="en-US"/>
          </a:p>
        </p:txBody>
      </p:sp>
    </p:spTree>
    <p:extLst>
      <p:ext uri="{BB962C8B-B14F-4D97-AF65-F5344CB8AC3E}">
        <p14:creationId xmlns:p14="http://schemas.microsoft.com/office/powerpoint/2010/main" val="2575125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89014-C152-51FC-A76E-70FC35C2EE2A}"/>
              </a:ext>
            </a:extLst>
          </p:cNvPr>
          <p:cNvSpPr>
            <a:spLocks noGrp="1"/>
          </p:cNvSpPr>
          <p:nvPr>
            <p:ph type="title"/>
          </p:nvPr>
        </p:nvSpPr>
        <p:spPr/>
        <p:txBody>
          <a:bodyPr/>
          <a:lstStyle/>
          <a:p>
            <a:endParaRPr lang="en-US" dirty="0"/>
          </a:p>
        </p:txBody>
      </p:sp>
      <p:pic>
        <p:nvPicPr>
          <p:cNvPr id="3" name="Online Media 2" title="Inside Out   Sadness comforts Bing Bong">
            <a:hlinkClick r:id="" action="ppaction://media"/>
            <a:extLst>
              <a:ext uri="{FF2B5EF4-FFF2-40B4-BE49-F238E27FC236}">
                <a16:creationId xmlns:a16="http://schemas.microsoft.com/office/drawing/2014/main" id="{545D337A-AB75-CCCB-2C2D-FC9DB6869261}"/>
              </a:ext>
            </a:extLst>
          </p:cNvPr>
          <p:cNvPicPr>
            <a:picLocks noRot="1" noChangeAspect="1"/>
          </p:cNvPicPr>
          <p:nvPr>
            <a:videoFile r:link="rId1"/>
          </p:nvPr>
        </p:nvPicPr>
        <p:blipFill>
          <a:blip r:embed="rId3"/>
          <a:stretch>
            <a:fillRect/>
          </a:stretch>
        </p:blipFill>
        <p:spPr>
          <a:xfrm>
            <a:off x="496970" y="265540"/>
            <a:ext cx="11198060" cy="6326919"/>
          </a:xfrm>
          <a:prstGeom prst="rect">
            <a:avLst/>
          </a:prstGeom>
        </p:spPr>
      </p:pic>
    </p:spTree>
    <p:extLst>
      <p:ext uri="{BB962C8B-B14F-4D97-AF65-F5344CB8AC3E}">
        <p14:creationId xmlns:p14="http://schemas.microsoft.com/office/powerpoint/2010/main" val="317181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41EE3-F874-B0C0-B723-F1601F61751C}"/>
              </a:ext>
            </a:extLst>
          </p:cNvPr>
          <p:cNvSpPr>
            <a:spLocks noGrp="1"/>
          </p:cNvSpPr>
          <p:nvPr>
            <p:ph type="title"/>
          </p:nvPr>
        </p:nvSpPr>
        <p:spPr/>
        <p:txBody>
          <a:bodyPr/>
          <a:lstStyle/>
          <a:p>
            <a:r>
              <a:rPr lang="en-US" dirty="0"/>
              <a:t>The difficult practice of new boundaries and behaviors</a:t>
            </a:r>
          </a:p>
        </p:txBody>
      </p:sp>
      <p:sp>
        <p:nvSpPr>
          <p:cNvPr id="3" name="Content Placeholder 2">
            <a:extLst>
              <a:ext uri="{FF2B5EF4-FFF2-40B4-BE49-F238E27FC236}">
                <a16:creationId xmlns:a16="http://schemas.microsoft.com/office/drawing/2014/main" id="{D87C5A17-1D7D-84D8-9207-A9D20EFC6AB7}"/>
              </a:ext>
            </a:extLst>
          </p:cNvPr>
          <p:cNvSpPr>
            <a:spLocks noGrp="1"/>
          </p:cNvSpPr>
          <p:nvPr>
            <p:ph sz="quarter" idx="12"/>
          </p:nvPr>
        </p:nvSpPr>
        <p:spPr/>
        <p:txBody>
          <a:bodyPr/>
          <a:lstStyle/>
          <a:p>
            <a:r>
              <a:rPr lang="en-US" dirty="0"/>
              <a:t>Honoring innate wisdom from the body now that the body is safe.</a:t>
            </a:r>
          </a:p>
          <a:p>
            <a:r>
              <a:rPr lang="en-US" dirty="0"/>
              <a:t>Action where the client might have frozen before</a:t>
            </a:r>
          </a:p>
          <a:p>
            <a:r>
              <a:rPr lang="en-US" dirty="0"/>
              <a:t>Action according to new information, resources, and power.</a:t>
            </a:r>
          </a:p>
          <a:p>
            <a:r>
              <a:rPr lang="en-US" dirty="0"/>
              <a:t>May still feel innately risky and require support.</a:t>
            </a:r>
          </a:p>
          <a:p>
            <a:endParaRPr lang="en-US" dirty="0"/>
          </a:p>
          <a:p>
            <a:pPr marL="0" indent="0">
              <a:buNone/>
            </a:pPr>
            <a:r>
              <a:rPr lang="en-US" dirty="0"/>
              <a:t>Like physical therapy after a surgery, clients must learn how to apply new skills and resources. This often requires ongoing therapeutic support. </a:t>
            </a:r>
          </a:p>
          <a:p>
            <a:endParaRPr lang="en-US" dirty="0"/>
          </a:p>
          <a:p>
            <a:endParaRPr lang="en-US" dirty="0"/>
          </a:p>
        </p:txBody>
      </p:sp>
      <p:sp>
        <p:nvSpPr>
          <p:cNvPr id="4" name="Slide Number Placeholder 3">
            <a:extLst>
              <a:ext uri="{FF2B5EF4-FFF2-40B4-BE49-F238E27FC236}">
                <a16:creationId xmlns:a16="http://schemas.microsoft.com/office/drawing/2014/main" id="{5B35EDB2-2574-5948-30A4-B87EC85DDDBF}"/>
              </a:ext>
            </a:extLst>
          </p:cNvPr>
          <p:cNvSpPr>
            <a:spLocks noGrp="1"/>
          </p:cNvSpPr>
          <p:nvPr>
            <p:ph type="sldNum" sz="quarter" idx="15"/>
          </p:nvPr>
        </p:nvSpPr>
        <p:spPr/>
        <p:txBody>
          <a:bodyPr/>
          <a:lstStyle/>
          <a:p>
            <a:fld id="{18D65601-5AE2-46FC-B138-694DDD2B510D}" type="slidenum">
              <a:rPr lang="en-US" smtClean="0"/>
              <a:pPr/>
              <a:t>65</a:t>
            </a:fld>
            <a:endParaRPr lang="en-US" dirty="0"/>
          </a:p>
        </p:txBody>
      </p:sp>
    </p:spTree>
    <p:extLst>
      <p:ext uri="{BB962C8B-B14F-4D97-AF65-F5344CB8AC3E}">
        <p14:creationId xmlns:p14="http://schemas.microsoft.com/office/powerpoint/2010/main" val="24635723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D96A0-565D-D26C-D9A8-244B5640DDF6}"/>
              </a:ext>
            </a:extLst>
          </p:cNvPr>
          <p:cNvSpPr>
            <a:spLocks noGrp="1"/>
          </p:cNvSpPr>
          <p:nvPr>
            <p:ph type="title"/>
          </p:nvPr>
        </p:nvSpPr>
        <p:spPr/>
        <p:txBody>
          <a:bodyPr/>
          <a:lstStyle/>
          <a:p>
            <a:r>
              <a:rPr lang="en-US" dirty="0"/>
              <a:t>Improving Relational Health	</a:t>
            </a:r>
          </a:p>
        </p:txBody>
      </p:sp>
      <p:sp>
        <p:nvSpPr>
          <p:cNvPr id="3" name="Content Placeholder 2">
            <a:extLst>
              <a:ext uri="{FF2B5EF4-FFF2-40B4-BE49-F238E27FC236}">
                <a16:creationId xmlns:a16="http://schemas.microsoft.com/office/drawing/2014/main" id="{10C0FDF1-BA1F-A0F6-5ECE-9BDDFAE6E01D}"/>
              </a:ext>
            </a:extLst>
          </p:cNvPr>
          <p:cNvSpPr>
            <a:spLocks noGrp="1"/>
          </p:cNvSpPr>
          <p:nvPr>
            <p:ph sz="quarter" idx="12"/>
          </p:nvPr>
        </p:nvSpPr>
        <p:spPr/>
        <p:txBody>
          <a:bodyPr/>
          <a:lstStyle/>
          <a:p>
            <a:r>
              <a:rPr lang="en-US" dirty="0"/>
              <a:t>CPTS survivors may not have a template for healthy relationship (this is partly why the therapeutic relationship is so important).</a:t>
            </a:r>
          </a:p>
          <a:p>
            <a:r>
              <a:rPr lang="en-US" dirty="0"/>
              <a:t>Secure attachment may feel “boring.”</a:t>
            </a:r>
          </a:p>
          <a:p>
            <a:r>
              <a:rPr lang="en-US" dirty="0"/>
              <a:t>Shared responsibility in relationship may feel dangerous to the client who survived through fight/flight or distant and uncaring to the client who survived through freeze.</a:t>
            </a:r>
          </a:p>
          <a:p>
            <a:r>
              <a:rPr lang="en-US" dirty="0"/>
              <a:t>Improving relational health will include psychoeducation, increasing tolerance, and skills practice.</a:t>
            </a:r>
          </a:p>
        </p:txBody>
      </p:sp>
      <p:sp>
        <p:nvSpPr>
          <p:cNvPr id="4" name="Slide Number Placeholder 3">
            <a:extLst>
              <a:ext uri="{FF2B5EF4-FFF2-40B4-BE49-F238E27FC236}">
                <a16:creationId xmlns:a16="http://schemas.microsoft.com/office/drawing/2014/main" id="{999D1319-8A17-DE84-1836-0EFBD0852A7B}"/>
              </a:ext>
            </a:extLst>
          </p:cNvPr>
          <p:cNvSpPr>
            <a:spLocks noGrp="1"/>
          </p:cNvSpPr>
          <p:nvPr>
            <p:ph type="sldNum" sz="quarter" idx="15"/>
          </p:nvPr>
        </p:nvSpPr>
        <p:spPr/>
        <p:txBody>
          <a:bodyPr/>
          <a:lstStyle/>
          <a:p>
            <a:fld id="{18D65601-5AE2-46FC-B138-694DDD2B510D}" type="slidenum">
              <a:rPr lang="en-US" smtClean="0"/>
              <a:pPr/>
              <a:t>66</a:t>
            </a:fld>
            <a:endParaRPr lang="en-US" dirty="0"/>
          </a:p>
        </p:txBody>
      </p:sp>
    </p:spTree>
    <p:extLst>
      <p:ext uri="{BB962C8B-B14F-4D97-AF65-F5344CB8AC3E}">
        <p14:creationId xmlns:p14="http://schemas.microsoft.com/office/powerpoint/2010/main" val="33766572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BC270-8C83-095C-9D0A-B05C62AAA071}"/>
              </a:ext>
            </a:extLst>
          </p:cNvPr>
          <p:cNvSpPr>
            <a:spLocks noGrp="1"/>
          </p:cNvSpPr>
          <p:nvPr>
            <p:ph type="title"/>
          </p:nvPr>
        </p:nvSpPr>
        <p:spPr>
          <a:xfrm>
            <a:off x="1468814" y="503852"/>
            <a:ext cx="9808773" cy="1427585"/>
          </a:xfrm>
        </p:spPr>
        <p:txBody>
          <a:bodyPr anchor="ctr">
            <a:normAutofit/>
          </a:bodyPr>
          <a:lstStyle/>
          <a:p>
            <a:r>
              <a:rPr lang="en-US" dirty="0"/>
              <a:t>Value work</a:t>
            </a:r>
          </a:p>
        </p:txBody>
      </p:sp>
      <p:pic>
        <p:nvPicPr>
          <p:cNvPr id="7" name="Picture 6" descr="Directional sign with colorful arrows">
            <a:extLst>
              <a:ext uri="{FF2B5EF4-FFF2-40B4-BE49-F238E27FC236}">
                <a16:creationId xmlns:a16="http://schemas.microsoft.com/office/drawing/2014/main" id="{15264B24-28F2-2FD0-6837-A20A65AA5DC2}"/>
              </a:ext>
            </a:extLst>
          </p:cNvPr>
          <p:cNvPicPr>
            <a:picLocks noChangeAspect="1"/>
          </p:cNvPicPr>
          <p:nvPr/>
        </p:nvPicPr>
        <p:blipFill>
          <a:blip r:embed="rId2"/>
          <a:srcRect l="8423" r="41855" b="2"/>
          <a:stretch/>
        </p:blipFill>
        <p:spPr>
          <a:xfrm>
            <a:off x="1468815" y="2057401"/>
            <a:ext cx="3068678" cy="4119463"/>
          </a:xfrm>
          <a:prstGeom prst="rect">
            <a:avLst/>
          </a:prstGeom>
          <a:noFill/>
        </p:spPr>
      </p:pic>
      <p:sp>
        <p:nvSpPr>
          <p:cNvPr id="3" name="Content Placeholder 2">
            <a:extLst>
              <a:ext uri="{FF2B5EF4-FFF2-40B4-BE49-F238E27FC236}">
                <a16:creationId xmlns:a16="http://schemas.microsoft.com/office/drawing/2014/main" id="{5C08C744-BC28-C7D4-A042-1C6A4FD6096D}"/>
              </a:ext>
            </a:extLst>
          </p:cNvPr>
          <p:cNvSpPr>
            <a:spLocks noGrp="1"/>
          </p:cNvSpPr>
          <p:nvPr>
            <p:ph sz="quarter" idx="11"/>
          </p:nvPr>
        </p:nvSpPr>
        <p:spPr>
          <a:xfrm>
            <a:off x="5191727" y="2057401"/>
            <a:ext cx="6085857" cy="4119463"/>
          </a:xfrm>
        </p:spPr>
        <p:txBody>
          <a:bodyPr>
            <a:normAutofit/>
          </a:bodyPr>
          <a:lstStyle/>
          <a:p>
            <a:r>
              <a:rPr lang="en-US" dirty="0"/>
              <a:t>Identifying/Knowing our values can motivate meaningful action and positively influence affect tolerance. </a:t>
            </a:r>
          </a:p>
          <a:p>
            <a:r>
              <a:rPr lang="en-US" dirty="0"/>
              <a:t>ACT therapy identifies four categories of values: </a:t>
            </a:r>
          </a:p>
          <a:p>
            <a:pPr lvl="1"/>
            <a:r>
              <a:rPr lang="en-US" dirty="0"/>
              <a:t>Relationship</a:t>
            </a:r>
          </a:p>
          <a:p>
            <a:pPr lvl="1"/>
            <a:r>
              <a:rPr lang="en-US" dirty="0"/>
              <a:t>Work</a:t>
            </a:r>
          </a:p>
          <a:p>
            <a:pPr lvl="1"/>
            <a:r>
              <a:rPr lang="en-US" dirty="0"/>
              <a:t>Leisure or recreation</a:t>
            </a:r>
          </a:p>
          <a:p>
            <a:pPr lvl="1"/>
            <a:r>
              <a:rPr lang="en-US" dirty="0"/>
              <a:t>Health</a:t>
            </a:r>
          </a:p>
        </p:txBody>
      </p:sp>
      <p:sp>
        <p:nvSpPr>
          <p:cNvPr id="4" name="Slide Number Placeholder 3">
            <a:extLst>
              <a:ext uri="{FF2B5EF4-FFF2-40B4-BE49-F238E27FC236}">
                <a16:creationId xmlns:a16="http://schemas.microsoft.com/office/drawing/2014/main" id="{1FDE0EC7-899E-6299-F3BE-E9379BCD1AA2}"/>
              </a:ext>
            </a:extLst>
          </p:cNvPr>
          <p:cNvSpPr>
            <a:spLocks noGrp="1"/>
          </p:cNvSpPr>
          <p:nvPr>
            <p:ph type="sldNum" sz="quarter" idx="15"/>
          </p:nvPr>
        </p:nvSpPr>
        <p:spPr>
          <a:xfrm>
            <a:off x="412136" y="5943601"/>
            <a:ext cx="968983" cy="651912"/>
          </a:xfrm>
        </p:spPr>
        <p:txBody>
          <a:bodyPr anchor="ctr">
            <a:normAutofit/>
          </a:bodyPr>
          <a:lstStyle/>
          <a:p>
            <a:pPr>
              <a:spcAft>
                <a:spcPts val="600"/>
              </a:spcAft>
            </a:pPr>
            <a:fld id="{18D65601-5AE2-46FC-B138-694DDD2B510D}" type="slidenum">
              <a:rPr lang="en-US" smtClean="0"/>
              <a:pPr>
                <a:spcAft>
                  <a:spcPts val="600"/>
                </a:spcAft>
              </a:pPr>
              <a:t>67</a:t>
            </a:fld>
            <a:endParaRPr lang="en-US"/>
          </a:p>
        </p:txBody>
      </p:sp>
    </p:spTree>
    <p:extLst>
      <p:ext uri="{BB962C8B-B14F-4D97-AF65-F5344CB8AC3E}">
        <p14:creationId xmlns:p14="http://schemas.microsoft.com/office/powerpoint/2010/main" val="2047696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A2E4B-6400-148C-3A64-8F71ABCC9579}"/>
              </a:ext>
            </a:extLst>
          </p:cNvPr>
          <p:cNvSpPr>
            <a:spLocks noGrp="1"/>
          </p:cNvSpPr>
          <p:nvPr>
            <p:ph type="title"/>
          </p:nvPr>
        </p:nvSpPr>
        <p:spPr/>
        <p:txBody>
          <a:bodyPr/>
          <a:lstStyle/>
          <a:p>
            <a:r>
              <a:rPr lang="en-US" dirty="0"/>
              <a:t>Strategies to create meaning</a:t>
            </a:r>
          </a:p>
        </p:txBody>
      </p:sp>
      <p:sp>
        <p:nvSpPr>
          <p:cNvPr id="3" name="Table Placeholder 2">
            <a:extLst>
              <a:ext uri="{FF2B5EF4-FFF2-40B4-BE49-F238E27FC236}">
                <a16:creationId xmlns:a16="http://schemas.microsoft.com/office/drawing/2014/main" id="{28B184D1-0F24-7E0A-AF21-F46C8F2E3CA4}"/>
              </a:ext>
            </a:extLst>
          </p:cNvPr>
          <p:cNvSpPr>
            <a:spLocks noGrp="1"/>
          </p:cNvSpPr>
          <p:nvPr>
            <p:ph type="tbl" sz="quarter" idx="10"/>
          </p:nvPr>
        </p:nvSpPr>
        <p:spPr/>
        <p:txBody>
          <a:bodyPr/>
          <a:lstStyle/>
          <a:p>
            <a:pPr marL="0" indent="0">
              <a:buNone/>
            </a:pPr>
            <a:r>
              <a:rPr lang="en-US" dirty="0"/>
              <a:t>We create meaning when we connect to our “Something Bigger” (transcendence). </a:t>
            </a:r>
          </a:p>
          <a:p>
            <a:pPr marL="0" indent="0">
              <a:buNone/>
            </a:pPr>
            <a:r>
              <a:rPr lang="en-US" dirty="0"/>
              <a:t>In their book </a:t>
            </a:r>
            <a:r>
              <a:rPr lang="en-US" i="1" dirty="0"/>
              <a:t>Burnout</a:t>
            </a:r>
            <a:r>
              <a:rPr lang="en-US" dirty="0"/>
              <a:t>, </a:t>
            </a:r>
            <a:r>
              <a:rPr lang="en-US" dirty="0" err="1"/>
              <a:t>Nagoski</a:t>
            </a:r>
            <a:r>
              <a:rPr lang="en-US" dirty="0"/>
              <a:t> and </a:t>
            </a:r>
            <a:r>
              <a:rPr lang="en-US" dirty="0" err="1"/>
              <a:t>Nagoski</a:t>
            </a:r>
            <a:r>
              <a:rPr lang="en-US" dirty="0"/>
              <a:t> identify 3 strategies to foster meaning: </a:t>
            </a:r>
          </a:p>
          <a:p>
            <a:r>
              <a:rPr lang="en-US" dirty="0"/>
              <a:t>Pursuit and achievement of ambitious goals that leave a legacy</a:t>
            </a:r>
          </a:p>
          <a:p>
            <a:r>
              <a:rPr lang="en-US" dirty="0"/>
              <a:t>Service to the divine or other spiritual calling</a:t>
            </a:r>
          </a:p>
          <a:p>
            <a:r>
              <a:rPr lang="en-US" dirty="0"/>
              <a:t>Loving, emotionally intimate connection with others</a:t>
            </a:r>
          </a:p>
          <a:p>
            <a:endParaRPr lang="en-US" dirty="0"/>
          </a:p>
        </p:txBody>
      </p:sp>
      <p:sp>
        <p:nvSpPr>
          <p:cNvPr id="4" name="Slide Number Placeholder 3">
            <a:extLst>
              <a:ext uri="{FF2B5EF4-FFF2-40B4-BE49-F238E27FC236}">
                <a16:creationId xmlns:a16="http://schemas.microsoft.com/office/drawing/2014/main" id="{3AEE993B-7B85-3D1B-5E02-7BF692C374F6}"/>
              </a:ext>
            </a:extLst>
          </p:cNvPr>
          <p:cNvSpPr>
            <a:spLocks noGrp="1"/>
          </p:cNvSpPr>
          <p:nvPr>
            <p:ph type="sldNum" sz="quarter" idx="15"/>
          </p:nvPr>
        </p:nvSpPr>
        <p:spPr/>
        <p:txBody>
          <a:bodyPr/>
          <a:lstStyle/>
          <a:p>
            <a:fld id="{18D65601-5AE2-46FC-B138-694DDD2B510D}" type="slidenum">
              <a:rPr lang="en-US" smtClean="0"/>
              <a:pPr/>
              <a:t>68</a:t>
            </a:fld>
            <a:endParaRPr lang="en-US" dirty="0"/>
          </a:p>
        </p:txBody>
      </p:sp>
    </p:spTree>
    <p:extLst>
      <p:ext uri="{BB962C8B-B14F-4D97-AF65-F5344CB8AC3E}">
        <p14:creationId xmlns:p14="http://schemas.microsoft.com/office/powerpoint/2010/main" val="37766386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2C11A-CC8B-E98F-2EEB-D0DCBB3F264A}"/>
              </a:ext>
            </a:extLst>
          </p:cNvPr>
          <p:cNvSpPr>
            <a:spLocks noGrp="1"/>
          </p:cNvSpPr>
          <p:nvPr>
            <p:ph type="title"/>
          </p:nvPr>
        </p:nvSpPr>
        <p:spPr/>
        <p:txBody>
          <a:bodyPr/>
          <a:lstStyle/>
          <a:p>
            <a:r>
              <a:rPr lang="en-US" dirty="0"/>
              <a:t>Transgenerational Healing</a:t>
            </a:r>
          </a:p>
        </p:txBody>
      </p:sp>
      <p:sp>
        <p:nvSpPr>
          <p:cNvPr id="3" name="Table Placeholder 2">
            <a:extLst>
              <a:ext uri="{FF2B5EF4-FFF2-40B4-BE49-F238E27FC236}">
                <a16:creationId xmlns:a16="http://schemas.microsoft.com/office/drawing/2014/main" id="{1021BF7D-4DF0-C374-8948-D7B9AE5DE1AB}"/>
              </a:ext>
            </a:extLst>
          </p:cNvPr>
          <p:cNvSpPr>
            <a:spLocks noGrp="1"/>
          </p:cNvSpPr>
          <p:nvPr>
            <p:ph type="tbl" sz="quarter" idx="10"/>
          </p:nvPr>
        </p:nvSpPr>
        <p:spPr/>
        <p:txBody>
          <a:bodyPr/>
          <a:lstStyle/>
          <a:p>
            <a:r>
              <a:rPr lang="en-US" dirty="0"/>
              <a:t>Healing from complex trauma may create distance with the family of origin, bringing additional grief.</a:t>
            </a:r>
          </a:p>
          <a:p>
            <a:pPr marL="0" indent="0">
              <a:buNone/>
            </a:pPr>
            <a:endParaRPr lang="en-US" dirty="0"/>
          </a:p>
          <a:p>
            <a:r>
              <a:rPr lang="en-US" dirty="0"/>
              <a:t>In order to continue growth, the client must identify new boundaries and behaviors in existing systems that may or may not be on the same trajectory of healing. </a:t>
            </a:r>
          </a:p>
          <a:p>
            <a:pPr marL="0" indent="0">
              <a:buNone/>
            </a:pPr>
            <a:endParaRPr lang="en-US" dirty="0"/>
          </a:p>
          <a:p>
            <a:r>
              <a:rPr lang="en-US" dirty="0"/>
              <a:t>Concepts of transgenerational healing, though difficult, can increase sense of meaning and purpose and be encouraging to clients. </a:t>
            </a:r>
          </a:p>
        </p:txBody>
      </p:sp>
      <p:sp>
        <p:nvSpPr>
          <p:cNvPr id="4" name="Slide Number Placeholder 3">
            <a:extLst>
              <a:ext uri="{FF2B5EF4-FFF2-40B4-BE49-F238E27FC236}">
                <a16:creationId xmlns:a16="http://schemas.microsoft.com/office/drawing/2014/main" id="{D1A0623F-BE17-5033-53E7-765C08AD78D5}"/>
              </a:ext>
            </a:extLst>
          </p:cNvPr>
          <p:cNvSpPr>
            <a:spLocks noGrp="1"/>
          </p:cNvSpPr>
          <p:nvPr>
            <p:ph type="sldNum" sz="quarter" idx="15"/>
          </p:nvPr>
        </p:nvSpPr>
        <p:spPr/>
        <p:txBody>
          <a:bodyPr/>
          <a:lstStyle/>
          <a:p>
            <a:fld id="{18D65601-5AE2-46FC-B138-694DDD2B510D}" type="slidenum">
              <a:rPr lang="en-US" smtClean="0"/>
              <a:pPr/>
              <a:t>69</a:t>
            </a:fld>
            <a:endParaRPr lang="en-US" dirty="0"/>
          </a:p>
        </p:txBody>
      </p:sp>
    </p:spTree>
    <p:extLst>
      <p:ext uri="{BB962C8B-B14F-4D97-AF65-F5344CB8AC3E}">
        <p14:creationId xmlns:p14="http://schemas.microsoft.com/office/powerpoint/2010/main" val="1772042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Ming wants Mei to go home with her🥀 •| Turning Red💖 |• Pt.2">
            <a:hlinkClick r:id="" action="ppaction://media"/>
            <a:extLst>
              <a:ext uri="{FF2B5EF4-FFF2-40B4-BE49-F238E27FC236}">
                <a16:creationId xmlns:a16="http://schemas.microsoft.com/office/drawing/2014/main" id="{D79008D0-D6FB-65B6-AB2E-529283B05135}"/>
              </a:ext>
            </a:extLst>
          </p:cNvPr>
          <p:cNvPicPr>
            <a:picLocks noGrp="1" noRot="1" noChangeAspect="1"/>
          </p:cNvPicPr>
          <p:nvPr>
            <p:ph sz="quarter" idx="12"/>
            <a:videoFile r:link="rId1"/>
          </p:nvPr>
        </p:nvPicPr>
        <p:blipFill>
          <a:blip r:embed="rId3"/>
          <a:srcRect b="443"/>
          <a:stretch/>
        </p:blipFill>
        <p:spPr>
          <a:xfrm>
            <a:off x="20" y="10"/>
            <a:ext cx="12191980" cy="6857990"/>
          </a:xfrm>
          <a:prstGeom prst="rect">
            <a:avLst/>
          </a:prstGeom>
          <a:noFill/>
        </p:spPr>
      </p:pic>
      <p:sp>
        <p:nvSpPr>
          <p:cNvPr id="4" name="Slide Number Placeholder 3" hidden="1">
            <a:extLst>
              <a:ext uri="{FF2B5EF4-FFF2-40B4-BE49-F238E27FC236}">
                <a16:creationId xmlns:a16="http://schemas.microsoft.com/office/drawing/2014/main" id="{D0150A3F-8520-75EE-C2CD-AE23D9806CC8}"/>
              </a:ext>
            </a:extLst>
          </p:cNvPr>
          <p:cNvSpPr>
            <a:spLocks noGrp="1"/>
          </p:cNvSpPr>
          <p:nvPr>
            <p:ph type="sldNum" sz="quarter" idx="15"/>
          </p:nvPr>
        </p:nvSpPr>
        <p:spPr>
          <a:xfrm>
            <a:off x="412136" y="5943601"/>
            <a:ext cx="968983" cy="651912"/>
          </a:xfrm>
        </p:spPr>
        <p:txBody>
          <a:bodyPr anchor="ctr">
            <a:normAutofit/>
          </a:bodyPr>
          <a:lstStyle/>
          <a:p>
            <a:pPr>
              <a:spcAft>
                <a:spcPts val="600"/>
              </a:spcAft>
            </a:pPr>
            <a:fld id="{5A8497E0-A968-47B6-BC5B-2687C3CBD4B5}" type="slidenum">
              <a:rPr lang="en-US" smtClean="0"/>
              <a:pPr>
                <a:spcAft>
                  <a:spcPts val="600"/>
                </a:spcAft>
              </a:pPr>
              <a:t>70</a:t>
            </a:fld>
            <a:endParaRPr lang="en-US"/>
          </a:p>
        </p:txBody>
      </p:sp>
    </p:spTree>
    <p:extLst>
      <p:ext uri="{BB962C8B-B14F-4D97-AF65-F5344CB8AC3E}">
        <p14:creationId xmlns:p14="http://schemas.microsoft.com/office/powerpoint/2010/main" val="2570247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E01C7-3ACD-AC18-6ABC-F64DD41599A2}"/>
              </a:ext>
            </a:extLst>
          </p:cNvPr>
          <p:cNvSpPr>
            <a:spLocks noGrp="1"/>
          </p:cNvSpPr>
          <p:nvPr>
            <p:ph type="title"/>
          </p:nvPr>
        </p:nvSpPr>
        <p:spPr/>
        <p:txBody>
          <a:bodyPr/>
          <a:lstStyle/>
          <a:p>
            <a:r>
              <a:rPr lang="en-US" dirty="0"/>
              <a:t>Final Thoughts</a:t>
            </a:r>
          </a:p>
        </p:txBody>
      </p:sp>
      <p:sp>
        <p:nvSpPr>
          <p:cNvPr id="3" name="Content Placeholder 2">
            <a:extLst>
              <a:ext uri="{FF2B5EF4-FFF2-40B4-BE49-F238E27FC236}">
                <a16:creationId xmlns:a16="http://schemas.microsoft.com/office/drawing/2014/main" id="{1F12C1B0-AF22-7012-C63C-3972C2F65969}"/>
              </a:ext>
            </a:extLst>
          </p:cNvPr>
          <p:cNvSpPr>
            <a:spLocks noGrp="1"/>
          </p:cNvSpPr>
          <p:nvPr>
            <p:ph sz="quarter" idx="12"/>
          </p:nvPr>
        </p:nvSpPr>
        <p:spPr/>
        <p:txBody>
          <a:bodyPr/>
          <a:lstStyle/>
          <a:p>
            <a:r>
              <a:rPr lang="en-US" dirty="0"/>
              <a:t>Working with complex cases is difficult and therapists may be vulnerable to burnout. </a:t>
            </a:r>
          </a:p>
          <a:p>
            <a:r>
              <a:rPr lang="en-US" dirty="0"/>
              <a:t>Pay attention to your own experience and seek consultation regularly.</a:t>
            </a:r>
          </a:p>
          <a:p>
            <a:r>
              <a:rPr lang="en-US" dirty="0"/>
              <a:t>3 areas of experience to pay attention to:</a:t>
            </a:r>
          </a:p>
          <a:p>
            <a:pPr lvl="1"/>
            <a:r>
              <a:rPr lang="en-US" dirty="0"/>
              <a:t>Spirituality</a:t>
            </a:r>
          </a:p>
          <a:p>
            <a:pPr lvl="1"/>
            <a:r>
              <a:rPr lang="en-US" dirty="0"/>
              <a:t>Responsibility </a:t>
            </a:r>
          </a:p>
          <a:p>
            <a:pPr lvl="1"/>
            <a:r>
              <a:rPr lang="en-US" dirty="0"/>
              <a:t>Grief</a:t>
            </a:r>
          </a:p>
          <a:p>
            <a:pPr marL="0" indent="0">
              <a:buNone/>
            </a:pPr>
            <a:r>
              <a:rPr lang="en-US" dirty="0"/>
              <a:t>It is unfair to ask our clients to do work we are not willing to do ourselves. </a:t>
            </a:r>
          </a:p>
        </p:txBody>
      </p:sp>
      <p:sp>
        <p:nvSpPr>
          <p:cNvPr id="4" name="Slide Number Placeholder 3">
            <a:extLst>
              <a:ext uri="{FF2B5EF4-FFF2-40B4-BE49-F238E27FC236}">
                <a16:creationId xmlns:a16="http://schemas.microsoft.com/office/drawing/2014/main" id="{A37AF5AE-CECF-1655-39CF-03500770E008}"/>
              </a:ext>
            </a:extLst>
          </p:cNvPr>
          <p:cNvSpPr>
            <a:spLocks noGrp="1"/>
          </p:cNvSpPr>
          <p:nvPr>
            <p:ph type="sldNum" sz="quarter" idx="15"/>
          </p:nvPr>
        </p:nvSpPr>
        <p:spPr/>
        <p:txBody>
          <a:bodyPr/>
          <a:lstStyle/>
          <a:p>
            <a:fld id="{18D65601-5AE2-46FC-B138-694DDD2B510D}" type="slidenum">
              <a:rPr lang="en-US" smtClean="0"/>
              <a:pPr/>
              <a:t>71</a:t>
            </a:fld>
            <a:endParaRPr lang="en-US" dirty="0"/>
          </a:p>
        </p:txBody>
      </p:sp>
    </p:spTree>
    <p:extLst>
      <p:ext uri="{BB962C8B-B14F-4D97-AF65-F5344CB8AC3E}">
        <p14:creationId xmlns:p14="http://schemas.microsoft.com/office/powerpoint/2010/main" val="10265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E0CA1-611D-4A33-A76E-C8C41DD13867}"/>
              </a:ext>
            </a:extLst>
          </p:cNvPr>
          <p:cNvSpPr>
            <a:spLocks noGrp="1"/>
          </p:cNvSpPr>
          <p:nvPr>
            <p:ph type="title"/>
          </p:nvPr>
        </p:nvSpPr>
        <p:spPr>
          <a:xfrm>
            <a:off x="1038031" y="1068169"/>
            <a:ext cx="10115939" cy="2681549"/>
          </a:xfrm>
        </p:spPr>
        <p:txBody>
          <a:bodyPr anchor="b">
            <a:normAutofit/>
          </a:bodyPr>
          <a:lstStyle/>
          <a:p>
            <a:r>
              <a:rPr lang="en-US" dirty="0"/>
              <a:t>“Somewhere between internalizing the ethic of martyrdom and ignoring ongoing crisis lies the balance we must find in order to sustain our work.” </a:t>
            </a:r>
          </a:p>
        </p:txBody>
      </p:sp>
      <p:sp>
        <p:nvSpPr>
          <p:cNvPr id="3" name="Text Placeholder 2">
            <a:extLst>
              <a:ext uri="{FF2B5EF4-FFF2-40B4-BE49-F238E27FC236}">
                <a16:creationId xmlns:a16="http://schemas.microsoft.com/office/drawing/2014/main" id="{9FBDB1B5-4CE4-4DC4-9F16-61EB03BB3EB6}"/>
              </a:ext>
            </a:extLst>
          </p:cNvPr>
          <p:cNvSpPr>
            <a:spLocks noGrp="1"/>
          </p:cNvSpPr>
          <p:nvPr>
            <p:ph type="body" sz="quarter" idx="12"/>
          </p:nvPr>
        </p:nvSpPr>
        <p:spPr>
          <a:xfrm>
            <a:off x="1038031" y="4027047"/>
            <a:ext cx="10115939" cy="1762783"/>
          </a:xfrm>
        </p:spPr>
        <p:txBody>
          <a:bodyPr anchor="t">
            <a:normAutofit/>
          </a:bodyPr>
          <a:lstStyle/>
          <a:p>
            <a:pPr>
              <a:spcAft>
                <a:spcPts val="600"/>
              </a:spcAft>
            </a:pPr>
            <a:r>
              <a:rPr lang="en-US"/>
              <a:t>Van </a:t>
            </a:r>
            <a:r>
              <a:rPr lang="en-US" err="1"/>
              <a:t>dernoot</a:t>
            </a:r>
            <a:r>
              <a:rPr lang="en-US"/>
              <a:t> Lipsky and Burk, 2009</a:t>
            </a:r>
          </a:p>
        </p:txBody>
      </p:sp>
    </p:spTree>
    <p:extLst>
      <p:ext uri="{BB962C8B-B14F-4D97-AF65-F5344CB8AC3E}">
        <p14:creationId xmlns:p14="http://schemas.microsoft.com/office/powerpoint/2010/main" val="4689135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01732C-7338-DBA0-BD19-1FA88304749F}"/>
              </a:ext>
            </a:extLst>
          </p:cNvPr>
          <p:cNvSpPr>
            <a:spLocks noGrp="1"/>
          </p:cNvSpPr>
          <p:nvPr>
            <p:ph type="title"/>
          </p:nvPr>
        </p:nvSpPr>
        <p:spPr>
          <a:xfrm>
            <a:off x="1317614" y="690511"/>
            <a:ext cx="4964671" cy="5253089"/>
          </a:xfrm>
        </p:spPr>
        <p:txBody>
          <a:bodyPr/>
          <a:lstStyle/>
          <a:p>
            <a:r>
              <a:rPr lang="en-US" dirty="0"/>
              <a:t>Thank</a:t>
            </a:r>
            <a:br>
              <a:rPr lang="en-US" dirty="0"/>
            </a:br>
            <a:r>
              <a:rPr lang="en-US" dirty="0"/>
              <a:t>you!</a:t>
            </a:r>
          </a:p>
        </p:txBody>
      </p:sp>
      <p:sp>
        <p:nvSpPr>
          <p:cNvPr id="2" name="Content Placeholder 1">
            <a:extLst>
              <a:ext uri="{FF2B5EF4-FFF2-40B4-BE49-F238E27FC236}">
                <a16:creationId xmlns:a16="http://schemas.microsoft.com/office/drawing/2014/main" id="{70ECFE66-A9E7-A365-967B-2FD670CB3923}"/>
              </a:ext>
            </a:extLst>
          </p:cNvPr>
          <p:cNvSpPr>
            <a:spLocks noGrp="1"/>
          </p:cNvSpPr>
          <p:nvPr>
            <p:ph sz="quarter" idx="10"/>
          </p:nvPr>
        </p:nvSpPr>
        <p:spPr>
          <a:xfrm>
            <a:off x="6282286" y="690465"/>
            <a:ext cx="4784372" cy="5253089"/>
          </a:xfrm>
        </p:spPr>
        <p:txBody>
          <a:bodyPr/>
          <a:lstStyle/>
          <a:p>
            <a:r>
              <a:rPr lang="en-US" dirty="0"/>
              <a:t>Elizabeth Clark, MA, LPC-S</a:t>
            </a:r>
          </a:p>
          <a:p>
            <a:r>
              <a:rPr lang="en-US" dirty="0"/>
              <a:t>Amarillo Professional Counseling and Consultation</a:t>
            </a:r>
          </a:p>
          <a:p>
            <a:r>
              <a:rPr lang="en-US" dirty="0">
                <a:solidFill>
                  <a:schemeClr val="accent5"/>
                </a:solidFill>
                <a:hlinkClick r:id="rId2">
                  <a:extLst>
                    <a:ext uri="{A12FA001-AC4F-418D-AE19-62706E023703}">
                      <ahyp:hlinkClr xmlns:ahyp="http://schemas.microsoft.com/office/drawing/2018/hyperlinkcolor" val="tx"/>
                    </a:ext>
                  </a:extLst>
                </a:hlinkClick>
              </a:rPr>
              <a:t>www.Amarillo-counseling.com</a:t>
            </a:r>
            <a:endParaRPr lang="en-US" dirty="0">
              <a:solidFill>
                <a:schemeClr val="accent5"/>
              </a:solidFill>
            </a:endParaRPr>
          </a:p>
          <a:p>
            <a:r>
              <a:rPr lang="en-US" dirty="0">
                <a:solidFill>
                  <a:schemeClr val="accent5"/>
                </a:solidFill>
                <a:hlinkClick r:id="rId3">
                  <a:extLst>
                    <a:ext uri="{A12FA001-AC4F-418D-AE19-62706E023703}">
                      <ahyp:hlinkClr xmlns:ahyp="http://schemas.microsoft.com/office/drawing/2018/hyperlinkcolor" val="tx"/>
                    </a:ext>
                  </a:extLst>
                </a:hlinkClick>
              </a:rPr>
              <a:t>Elizabethclark@amarillo-counseling.com</a:t>
            </a:r>
            <a:r>
              <a:rPr lang="en-US" dirty="0">
                <a:solidFill>
                  <a:schemeClr val="accent5"/>
                </a:solidFill>
              </a:rPr>
              <a:t> </a:t>
            </a:r>
          </a:p>
        </p:txBody>
      </p:sp>
    </p:spTree>
    <p:extLst>
      <p:ext uri="{BB962C8B-B14F-4D97-AF65-F5344CB8AC3E}">
        <p14:creationId xmlns:p14="http://schemas.microsoft.com/office/powerpoint/2010/main" val="7043708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B8B13-F1D0-420D-BE5A-94D068F2A0F3}"/>
              </a:ext>
            </a:extLst>
          </p:cNvPr>
          <p:cNvSpPr>
            <a:spLocks noGrp="1"/>
          </p:cNvSpPr>
          <p:nvPr>
            <p:ph type="title"/>
          </p:nvPr>
        </p:nvSpPr>
        <p:spPr>
          <a:xfrm>
            <a:off x="1468815" y="503852"/>
            <a:ext cx="9150675" cy="1427585"/>
          </a:xfrm>
        </p:spPr>
        <p:txBody>
          <a:bodyPr anchor="ctr">
            <a:normAutofit/>
          </a:bodyPr>
          <a:lstStyle/>
          <a:p>
            <a:r>
              <a:rPr lang="en-US" dirty="0"/>
              <a:t>References</a:t>
            </a:r>
          </a:p>
        </p:txBody>
      </p:sp>
      <p:sp>
        <p:nvSpPr>
          <p:cNvPr id="11" name="Content Placeholder 2">
            <a:extLst>
              <a:ext uri="{FF2B5EF4-FFF2-40B4-BE49-F238E27FC236}">
                <a16:creationId xmlns:a16="http://schemas.microsoft.com/office/drawing/2014/main" id="{B423034E-41C0-411C-A595-7874CAB35B8E}"/>
              </a:ext>
            </a:extLst>
          </p:cNvPr>
          <p:cNvSpPr>
            <a:spLocks noGrp="1"/>
          </p:cNvSpPr>
          <p:nvPr>
            <p:ph sz="quarter" idx="12"/>
          </p:nvPr>
        </p:nvSpPr>
        <p:spPr>
          <a:xfrm>
            <a:off x="1450153" y="1749972"/>
            <a:ext cx="8552264" cy="4478213"/>
          </a:xfrm>
        </p:spPr>
        <p:txBody>
          <a:bodyPr>
            <a:normAutofit fontScale="92500" lnSpcReduction="10000"/>
          </a:bodyPr>
          <a:lstStyle/>
          <a:p>
            <a:pPr>
              <a:lnSpc>
                <a:spcPct val="90000"/>
              </a:lnSpc>
            </a:pPr>
            <a:r>
              <a:rPr lang="en-US" sz="1800" dirty="0"/>
              <a:t>Baldwin, J. (2018). </a:t>
            </a:r>
            <a:r>
              <a:rPr lang="en-US" sz="1800" i="1" dirty="0"/>
              <a:t>Trauma-sensitive theology. </a:t>
            </a:r>
            <a:r>
              <a:rPr lang="en-US" sz="1800" dirty="0"/>
              <a:t>Eugene, OR. Cascade books.</a:t>
            </a:r>
          </a:p>
          <a:p>
            <a:pPr>
              <a:lnSpc>
                <a:spcPct val="90000"/>
              </a:lnSpc>
            </a:pPr>
            <a:r>
              <a:rPr lang="en-US" sz="1800" dirty="0"/>
              <a:t>Brown, B. (2018). </a:t>
            </a:r>
            <a:r>
              <a:rPr lang="en-US" sz="1800" i="1" dirty="0"/>
              <a:t>Dare to lead. </a:t>
            </a:r>
            <a:r>
              <a:rPr lang="en-US" sz="1800" dirty="0"/>
              <a:t>New York: Random House.</a:t>
            </a:r>
          </a:p>
          <a:p>
            <a:pPr>
              <a:lnSpc>
                <a:spcPct val="90000"/>
              </a:lnSpc>
            </a:pPr>
            <a:r>
              <a:rPr lang="en-US" sz="1800" dirty="0"/>
              <a:t>Brown, B. (2017). </a:t>
            </a:r>
            <a:r>
              <a:rPr lang="en-US" sz="1800" i="1" dirty="0"/>
              <a:t>Rising Strong. </a:t>
            </a:r>
            <a:r>
              <a:rPr lang="en-US" sz="1800" dirty="0"/>
              <a:t>New York: Random House.</a:t>
            </a:r>
          </a:p>
          <a:p>
            <a:pPr>
              <a:lnSpc>
                <a:spcPct val="90000"/>
              </a:lnSpc>
            </a:pPr>
            <a:r>
              <a:rPr lang="en-US" sz="1800" dirty="0"/>
              <a:t>Harvard University Center on the Developing Child. www. Developingchild.Harvard.edu.</a:t>
            </a:r>
          </a:p>
          <a:p>
            <a:pPr>
              <a:lnSpc>
                <a:spcPct val="90000"/>
              </a:lnSpc>
            </a:pPr>
            <a:r>
              <a:rPr lang="en-US" sz="1800" dirty="0"/>
              <a:t>Levine, P.A. (2010). </a:t>
            </a:r>
            <a:r>
              <a:rPr lang="en-US" sz="1800" i="1" dirty="0"/>
              <a:t>In an unspoken voice. </a:t>
            </a:r>
            <a:r>
              <a:rPr lang="en-US" sz="1800" dirty="0"/>
              <a:t>North Atlantic Books. </a:t>
            </a:r>
          </a:p>
          <a:p>
            <a:pPr>
              <a:lnSpc>
                <a:spcPct val="90000"/>
              </a:lnSpc>
            </a:pPr>
            <a:r>
              <a:rPr lang="en-US" sz="1800" dirty="0"/>
              <a:t>Levine, P.A. &amp; Kline, M. (2008). </a:t>
            </a:r>
            <a:r>
              <a:rPr lang="en-US" sz="1800" i="1" dirty="0"/>
              <a:t>Trauma –Proofing Your Kids. </a:t>
            </a:r>
            <a:r>
              <a:rPr lang="en-US" sz="1800" dirty="0"/>
              <a:t>North Atlantic Books.</a:t>
            </a:r>
          </a:p>
          <a:p>
            <a:pPr>
              <a:lnSpc>
                <a:spcPct val="90000"/>
              </a:lnSpc>
            </a:pPr>
            <a:r>
              <a:rPr lang="en-US" sz="1800" dirty="0" err="1"/>
              <a:t>Nagoski</a:t>
            </a:r>
            <a:r>
              <a:rPr lang="en-US" sz="1800" dirty="0"/>
              <a:t>, E. (2021). </a:t>
            </a:r>
            <a:r>
              <a:rPr lang="en-US" sz="1800" i="1" dirty="0"/>
              <a:t>Come as you are: Revised and Updated. </a:t>
            </a:r>
            <a:r>
              <a:rPr lang="en-US" sz="1800" dirty="0"/>
              <a:t>Simon &amp; Schuster.</a:t>
            </a:r>
          </a:p>
          <a:p>
            <a:pPr>
              <a:lnSpc>
                <a:spcPct val="90000"/>
              </a:lnSpc>
            </a:pPr>
            <a:r>
              <a:rPr lang="en-US" sz="1800" dirty="0" err="1"/>
              <a:t>Nagoski</a:t>
            </a:r>
            <a:r>
              <a:rPr lang="en-US" sz="1800" dirty="0"/>
              <a:t>, E. &amp; </a:t>
            </a:r>
            <a:r>
              <a:rPr lang="en-US" sz="1800" dirty="0" err="1"/>
              <a:t>Nagoski</a:t>
            </a:r>
            <a:r>
              <a:rPr lang="en-US" sz="1800" dirty="0"/>
              <a:t>, A. (2019). </a:t>
            </a:r>
            <a:r>
              <a:rPr lang="en-US" sz="1800" i="1" dirty="0"/>
              <a:t>Burnout; The secret to unlocking the stress cycle. </a:t>
            </a:r>
            <a:r>
              <a:rPr lang="en-US" sz="1800" dirty="0"/>
              <a:t>New York: </a:t>
            </a:r>
            <a:r>
              <a:rPr lang="en-US" sz="1800" dirty="0" err="1"/>
              <a:t>Ballatine</a:t>
            </a:r>
            <a:r>
              <a:rPr lang="en-US" sz="1800" dirty="0"/>
              <a:t> Books.</a:t>
            </a:r>
          </a:p>
          <a:p>
            <a:pPr>
              <a:lnSpc>
                <a:spcPct val="90000"/>
              </a:lnSpc>
            </a:pPr>
            <a:r>
              <a:rPr lang="en-US" sz="1800" dirty="0"/>
              <a:t>Ogden, P., Minton, K., &amp; Pain, C. (2006). </a:t>
            </a:r>
            <a:r>
              <a:rPr lang="en-US" sz="1800" i="1" dirty="0"/>
              <a:t>Trauma and the body: A sensorimotor approach to psychotherapy. </a:t>
            </a:r>
            <a:r>
              <a:rPr lang="en-US" sz="1800" dirty="0"/>
              <a:t>New York: W. W. Norton &amp; Company.</a:t>
            </a:r>
          </a:p>
          <a:p>
            <a:pPr>
              <a:lnSpc>
                <a:spcPct val="90000"/>
              </a:lnSpc>
            </a:pPr>
            <a:r>
              <a:rPr lang="en-US" sz="1800" dirty="0"/>
              <a:t>Perry, B. D. &amp; Szalavitz, M. (2007). </a:t>
            </a:r>
            <a:r>
              <a:rPr lang="en-US" sz="1800" i="1" dirty="0"/>
              <a:t>The boy who was raised as a dog and other stories from a child psychiatrist’s notebook</a:t>
            </a:r>
            <a:r>
              <a:rPr lang="en-US" sz="1800" dirty="0"/>
              <a:t>.  New York: Basic Books. </a:t>
            </a:r>
          </a:p>
          <a:p>
            <a:pPr>
              <a:lnSpc>
                <a:spcPct val="90000"/>
              </a:lnSpc>
            </a:pPr>
            <a:endParaRPr lang="en-US" sz="1600" dirty="0"/>
          </a:p>
          <a:p>
            <a:pPr>
              <a:lnSpc>
                <a:spcPct val="90000"/>
              </a:lnSpc>
            </a:pPr>
            <a:endParaRPr lang="en-US" sz="1600" dirty="0"/>
          </a:p>
          <a:p>
            <a:pPr>
              <a:lnSpc>
                <a:spcPct val="90000"/>
              </a:lnSpc>
            </a:pPr>
            <a:endParaRPr lang="en-US" sz="1600" dirty="0"/>
          </a:p>
        </p:txBody>
      </p:sp>
      <p:sp>
        <p:nvSpPr>
          <p:cNvPr id="8" name="Slide Number Placeholder 3">
            <a:extLst>
              <a:ext uri="{FF2B5EF4-FFF2-40B4-BE49-F238E27FC236}">
                <a16:creationId xmlns:a16="http://schemas.microsoft.com/office/drawing/2014/main" id="{E3E13B28-E45E-104C-C970-96D6CB5CCE34}"/>
              </a:ext>
            </a:extLst>
          </p:cNvPr>
          <p:cNvSpPr>
            <a:spLocks noGrp="1"/>
          </p:cNvSpPr>
          <p:nvPr>
            <p:ph type="sldNum" sz="quarter" idx="15"/>
          </p:nvPr>
        </p:nvSpPr>
        <p:spPr>
          <a:xfrm>
            <a:off x="412136" y="5943601"/>
            <a:ext cx="968983" cy="651912"/>
          </a:xfrm>
        </p:spPr>
        <p:txBody>
          <a:bodyPr/>
          <a:lstStyle/>
          <a:p>
            <a:pPr>
              <a:spcAft>
                <a:spcPts val="600"/>
              </a:spcAft>
            </a:pPr>
            <a:fld id="{18D65601-5AE2-46FC-B138-694DDD2B510D}" type="slidenum">
              <a:rPr lang="en-US" smtClean="0"/>
              <a:pPr>
                <a:spcAft>
                  <a:spcPts val="600"/>
                </a:spcAft>
              </a:pPr>
              <a:t>74</a:t>
            </a:fld>
            <a:endParaRPr lang="en-US"/>
          </a:p>
        </p:txBody>
      </p:sp>
    </p:spTree>
    <p:extLst>
      <p:ext uri="{BB962C8B-B14F-4D97-AF65-F5344CB8AC3E}">
        <p14:creationId xmlns:p14="http://schemas.microsoft.com/office/powerpoint/2010/main" val="26520412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270A4-6BF9-4440-8D7F-496C95C5B57C}"/>
              </a:ext>
            </a:extLst>
          </p:cNvPr>
          <p:cNvSpPr>
            <a:spLocks noGrp="1"/>
          </p:cNvSpPr>
          <p:nvPr>
            <p:ph type="title"/>
          </p:nvPr>
        </p:nvSpPr>
        <p:spPr>
          <a:xfrm>
            <a:off x="1468815" y="503852"/>
            <a:ext cx="9150675" cy="1427585"/>
          </a:xfrm>
        </p:spPr>
        <p:txBody>
          <a:bodyPr anchor="ctr">
            <a:normAutofit/>
          </a:bodyPr>
          <a:lstStyle/>
          <a:p>
            <a:r>
              <a:rPr lang="en-US" dirty="0"/>
              <a:t>References Continued</a:t>
            </a:r>
          </a:p>
        </p:txBody>
      </p:sp>
      <p:sp>
        <p:nvSpPr>
          <p:cNvPr id="3" name="Content Placeholder 2">
            <a:extLst>
              <a:ext uri="{FF2B5EF4-FFF2-40B4-BE49-F238E27FC236}">
                <a16:creationId xmlns:a16="http://schemas.microsoft.com/office/drawing/2014/main" id="{B5837373-30AE-4677-92D6-15551849EA83}"/>
              </a:ext>
            </a:extLst>
          </p:cNvPr>
          <p:cNvSpPr>
            <a:spLocks noGrp="1"/>
          </p:cNvSpPr>
          <p:nvPr>
            <p:ph sz="quarter" idx="12"/>
          </p:nvPr>
        </p:nvSpPr>
        <p:spPr>
          <a:xfrm>
            <a:off x="1450153" y="1931437"/>
            <a:ext cx="8552264" cy="4664075"/>
          </a:xfrm>
        </p:spPr>
        <p:txBody>
          <a:bodyPr>
            <a:normAutofit/>
          </a:bodyPr>
          <a:lstStyle/>
          <a:p>
            <a:pPr>
              <a:lnSpc>
                <a:spcPct val="90000"/>
              </a:lnSpc>
            </a:pPr>
            <a:r>
              <a:rPr lang="en-US" sz="1800" dirty="0"/>
              <a:t>Perry, B. D. &amp; Winfrey, O. (2021). </a:t>
            </a:r>
            <a:r>
              <a:rPr lang="en-US" sz="1800" i="1" dirty="0"/>
              <a:t>What happened to you? Conversations on trauma, resilience, and healing. </a:t>
            </a:r>
            <a:r>
              <a:rPr lang="en-US" sz="1800" dirty="0"/>
              <a:t>Flatiron Books. </a:t>
            </a:r>
          </a:p>
          <a:p>
            <a:pPr>
              <a:lnSpc>
                <a:spcPct val="90000"/>
              </a:lnSpc>
            </a:pPr>
            <a:r>
              <a:rPr lang="en-US" sz="1800" dirty="0"/>
              <a:t>Schwartz, A. (2017). </a:t>
            </a:r>
            <a:r>
              <a:rPr lang="en-US" sz="1800" i="1" dirty="0"/>
              <a:t>The complex trauma workbook: A mind-body approach to regaining emotional control &amp; becoming whole. </a:t>
            </a:r>
            <a:r>
              <a:rPr lang="en-US" sz="1800" dirty="0"/>
              <a:t>Althea Press.</a:t>
            </a:r>
          </a:p>
          <a:p>
            <a:pPr>
              <a:lnSpc>
                <a:spcPct val="90000"/>
              </a:lnSpc>
            </a:pPr>
            <a:r>
              <a:rPr lang="en-US" sz="1800" dirty="0"/>
              <a:t>Schwartz, A. (2021). </a:t>
            </a:r>
            <a:r>
              <a:rPr lang="en-US" sz="1800" i="1" dirty="0"/>
              <a:t>The complex PTSD treatment manual: An integrative, mind-body approach to trauma recovery. </a:t>
            </a:r>
            <a:r>
              <a:rPr lang="en-US" sz="1800" dirty="0"/>
              <a:t>PESI. </a:t>
            </a:r>
          </a:p>
          <a:p>
            <a:pPr>
              <a:lnSpc>
                <a:spcPct val="90000"/>
              </a:lnSpc>
            </a:pPr>
            <a:r>
              <a:rPr lang="en-US" sz="1800" dirty="0"/>
              <a:t>Schwartz. R. C. (2021). </a:t>
            </a:r>
            <a:r>
              <a:rPr lang="en-US" sz="1800" i="1" dirty="0"/>
              <a:t>No bad parts: Healing trauma &amp; restoring wholeness with the internal family systems model. </a:t>
            </a:r>
            <a:r>
              <a:rPr lang="en-US" sz="1800" dirty="0"/>
              <a:t>Boulder, CO: Sounds true. </a:t>
            </a:r>
          </a:p>
          <a:p>
            <a:pPr>
              <a:lnSpc>
                <a:spcPct val="90000"/>
              </a:lnSpc>
            </a:pPr>
            <a:r>
              <a:rPr lang="en-US" sz="1800" dirty="0"/>
              <a:t>Steele, K., Boone, S., &amp; Van Der Hart, O. (2017). </a:t>
            </a:r>
            <a:r>
              <a:rPr lang="en-US" sz="1800" i="1" dirty="0"/>
              <a:t>Treating trauma related dissociation: A practical, integrative approach. </a:t>
            </a:r>
            <a:r>
              <a:rPr lang="en-US" sz="1800" dirty="0"/>
              <a:t>New York: Norton &amp; Company.</a:t>
            </a:r>
          </a:p>
          <a:p>
            <a:pPr>
              <a:lnSpc>
                <a:spcPct val="90000"/>
              </a:lnSpc>
            </a:pPr>
            <a:r>
              <a:rPr lang="en-US" sz="1800" dirty="0"/>
              <a:t>Van der Kolk, B. A. (2016). </a:t>
            </a:r>
            <a:r>
              <a:rPr lang="en-US" sz="1800" i="1" dirty="0"/>
              <a:t>The body keeps the score: Brain, mind, and body in the healing of trauma</a:t>
            </a:r>
            <a:r>
              <a:rPr lang="en-US" sz="1800" dirty="0"/>
              <a:t>. New York: Penguin Books. </a:t>
            </a:r>
          </a:p>
          <a:p>
            <a:pPr>
              <a:lnSpc>
                <a:spcPct val="90000"/>
              </a:lnSpc>
            </a:pPr>
            <a:r>
              <a:rPr lang="en-US" sz="1800" dirty="0"/>
              <a:t>Van </a:t>
            </a:r>
            <a:r>
              <a:rPr lang="en-US" sz="1800" dirty="0" err="1"/>
              <a:t>Dernoot</a:t>
            </a:r>
            <a:r>
              <a:rPr lang="en-US" sz="1800" dirty="0"/>
              <a:t> Lipsky, L. &amp; Burk, C. (2009). </a:t>
            </a:r>
            <a:r>
              <a:rPr lang="en-US" sz="1800" i="1" dirty="0"/>
              <a:t>Trauma Stewardship: and everyday guide to caring for self while caring for others. </a:t>
            </a:r>
            <a:r>
              <a:rPr lang="en-US" sz="1800" dirty="0"/>
              <a:t>Oakland, California. Berrett-Koehler</a:t>
            </a:r>
          </a:p>
          <a:p>
            <a:pPr marL="0" indent="0">
              <a:lnSpc>
                <a:spcPct val="90000"/>
              </a:lnSpc>
              <a:buNone/>
            </a:pPr>
            <a:endParaRPr lang="en-US" sz="1400" dirty="0"/>
          </a:p>
          <a:p>
            <a:pPr>
              <a:lnSpc>
                <a:spcPct val="90000"/>
              </a:lnSpc>
            </a:pPr>
            <a:endParaRPr lang="en-US" sz="1400" dirty="0"/>
          </a:p>
        </p:txBody>
      </p:sp>
      <p:sp>
        <p:nvSpPr>
          <p:cNvPr id="8" name="Slide Number Placeholder 3">
            <a:extLst>
              <a:ext uri="{FF2B5EF4-FFF2-40B4-BE49-F238E27FC236}">
                <a16:creationId xmlns:a16="http://schemas.microsoft.com/office/drawing/2014/main" id="{BE040E6E-BF55-8292-D772-42E604C0446E}"/>
              </a:ext>
            </a:extLst>
          </p:cNvPr>
          <p:cNvSpPr>
            <a:spLocks noGrp="1"/>
          </p:cNvSpPr>
          <p:nvPr>
            <p:ph type="sldNum" sz="quarter" idx="15"/>
          </p:nvPr>
        </p:nvSpPr>
        <p:spPr>
          <a:xfrm>
            <a:off x="412136" y="5943601"/>
            <a:ext cx="968983" cy="651912"/>
          </a:xfrm>
        </p:spPr>
        <p:txBody>
          <a:bodyPr/>
          <a:lstStyle/>
          <a:p>
            <a:pPr>
              <a:spcAft>
                <a:spcPts val="600"/>
              </a:spcAft>
            </a:pPr>
            <a:fld id="{18D65601-5AE2-46FC-B138-694DDD2B510D}" type="slidenum">
              <a:rPr lang="en-US" smtClean="0"/>
              <a:pPr>
                <a:spcAft>
                  <a:spcPts val="600"/>
                </a:spcAft>
              </a:pPr>
              <a:t>75</a:t>
            </a:fld>
            <a:endParaRPr lang="en-US"/>
          </a:p>
        </p:txBody>
      </p:sp>
    </p:spTree>
    <p:extLst>
      <p:ext uri="{BB962C8B-B14F-4D97-AF65-F5344CB8AC3E}">
        <p14:creationId xmlns:p14="http://schemas.microsoft.com/office/powerpoint/2010/main" val="864574061"/>
      </p:ext>
    </p:extLst>
  </p:cSld>
  <p:clrMapOvr>
    <a:masterClrMapping/>
  </p:clrMapOvr>
</p:sld>
</file>

<file path=ppt/theme/theme1.xml><?xml version="1.0" encoding="utf-8"?>
<a:theme xmlns:a="http://schemas.openxmlformats.org/drawingml/2006/main" name="Custom">
  <a:themeElements>
    <a:clrScheme name="Custom 23">
      <a:dk1>
        <a:sysClr val="windowText" lastClr="000000"/>
      </a:dk1>
      <a:lt1>
        <a:sysClr val="window" lastClr="FFFFFF"/>
      </a:lt1>
      <a:dk2>
        <a:srgbClr val="44546A"/>
      </a:dk2>
      <a:lt2>
        <a:srgbClr val="E7E6E6"/>
      </a:lt2>
      <a:accent1>
        <a:srgbClr val="58696B"/>
      </a:accent1>
      <a:accent2>
        <a:srgbClr val="95B8BF"/>
      </a:accent2>
      <a:accent3>
        <a:srgbClr val="BFD4D9"/>
      </a:accent3>
      <a:accent4>
        <a:srgbClr val="5B4839"/>
      </a:accent4>
      <a:accent5>
        <a:srgbClr val="C3A398"/>
      </a:accent5>
      <a:accent6>
        <a:srgbClr val="CA553E"/>
      </a:accent6>
      <a:hlink>
        <a:srgbClr val="0563C1"/>
      </a:hlink>
      <a:folHlink>
        <a:srgbClr val="954F72"/>
      </a:folHlink>
    </a:clrScheme>
    <a:fontScheme name="Custom 30">
      <a:majorFont>
        <a:latin typeface="Tisa Offc Serif Pro"/>
        <a:ea typeface=""/>
        <a:cs typeface=""/>
      </a:majorFont>
      <a:minorFont>
        <a:latin typeface="Univer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accent5">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M78544816_Win32_SL_V10" id="{8934A6D9-B969-498F-A646-4B502FD69C4E}" vid="{AA78C1C8-456D-41A9-83FC-BC8B9A8EE3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6DE3707C-8CAB-4302-B7E1-D32E1543E05C}">
  <ds:schemaRefs>
    <ds:schemaRef ds:uri="http://schemas.microsoft.com/sharepoint/v3/contenttype/forms"/>
  </ds:schemaRefs>
</ds:datastoreItem>
</file>

<file path=customXml/itemProps2.xml><?xml version="1.0" encoding="utf-8"?>
<ds:datastoreItem xmlns:ds="http://schemas.openxmlformats.org/officeDocument/2006/customXml" ds:itemID="{B69E9DE5-EFFE-4262-A023-32732F0B66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FDB7358-0BCB-4DEB-B717-C1D7CC555F05}">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{AED97B0E-0C09-4FBE-A1A7-97A4DFF80B65}tf78544816_win32</Template>
  <TotalTime>12433</TotalTime>
  <Words>4828</Words>
  <Application>Microsoft Office PowerPoint</Application>
  <PresentationFormat>Widescreen</PresentationFormat>
  <Paragraphs>568</Paragraphs>
  <Slides>75</Slides>
  <Notes>0</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75</vt:i4>
      </vt:variant>
    </vt:vector>
  </HeadingPairs>
  <TitlesOfParts>
    <vt:vector size="81" baseType="lpstr">
      <vt:lpstr>Amasis MT Pro</vt:lpstr>
      <vt:lpstr>Arial</vt:lpstr>
      <vt:lpstr>Calibri</vt:lpstr>
      <vt:lpstr>Tisa Offc Serif Pro</vt:lpstr>
      <vt:lpstr>Univers Light</vt:lpstr>
      <vt:lpstr>Custom</vt:lpstr>
      <vt:lpstr>Strategies for effective treatment of complex cases</vt:lpstr>
      <vt:lpstr>Goals</vt:lpstr>
      <vt:lpstr>What doesn’t kill you makes you stronger.</vt:lpstr>
      <vt:lpstr>Understanding brain structure; the triune brain</vt:lpstr>
      <vt:lpstr>Polyvagal Theory</vt:lpstr>
      <vt:lpstr>Social Engagement</vt:lpstr>
      <vt:lpstr>The Stress Response System</vt:lpstr>
      <vt:lpstr>What is trauma?</vt:lpstr>
      <vt:lpstr>A few more considerations. . . </vt:lpstr>
      <vt:lpstr>The Compliance Response</vt:lpstr>
      <vt:lpstr>Complex PTS</vt:lpstr>
      <vt:lpstr>Complex Post Traumatic Stress</vt:lpstr>
      <vt:lpstr>C-PTSD, Affect Dysregulation</vt:lpstr>
      <vt:lpstr>C-PTSD, Negative Self Concept</vt:lpstr>
      <vt:lpstr>C-PTSD, Interpersonal Disturbances</vt:lpstr>
      <vt:lpstr>PowerPoint Presentation</vt:lpstr>
      <vt:lpstr>Assessment and Treatment Planning</vt:lpstr>
      <vt:lpstr>Assessment in C-PTS</vt:lpstr>
      <vt:lpstr>Objective and subjective measures</vt:lpstr>
      <vt:lpstr>Common Symptoms of Dissociative Disorders</vt:lpstr>
      <vt:lpstr>False-Positive DID considerations</vt:lpstr>
      <vt:lpstr>Treatment Planning</vt:lpstr>
      <vt:lpstr>Window of Tolerance</vt:lpstr>
      <vt:lpstr>Why this matters</vt:lpstr>
      <vt:lpstr>Overarching Treatment Goals for C-PTSD</vt:lpstr>
      <vt:lpstr>Staging Treatment</vt:lpstr>
      <vt:lpstr>Stage One</vt:lpstr>
      <vt:lpstr>Stage one goals and objectives</vt:lpstr>
      <vt:lpstr>Stage one interventions</vt:lpstr>
      <vt:lpstr>The Therapeutic Relationship in Complex Cases</vt:lpstr>
      <vt:lpstr>The value of the therapeutic relationship</vt:lpstr>
      <vt:lpstr>Therapeutic Relationship</vt:lpstr>
      <vt:lpstr>Therapeutic Boundaries</vt:lpstr>
      <vt:lpstr>Karpman’s Triangle</vt:lpstr>
      <vt:lpstr>Re-enactment and Re-traumatization </vt:lpstr>
      <vt:lpstr>Responding to Re-enactments</vt:lpstr>
      <vt:lpstr>Reparative Experiences</vt:lpstr>
      <vt:lpstr>Other considerations</vt:lpstr>
      <vt:lpstr>“The therapist’s job is to stand relatively still no matter which part of the patient is prominent, without pursuing or distancing too much, without becoming too enmeshed or too detached, while being engaged and present to the greatest degree possible”. </vt:lpstr>
      <vt:lpstr>Boundary interventions</vt:lpstr>
      <vt:lpstr>Connection to the Body</vt:lpstr>
      <vt:lpstr>“The single most important issue for traumatized people is to find a sense of safety in their own bodies.”</vt:lpstr>
      <vt:lpstr>Interventions to connect to the body (and increase affect tolerance)</vt:lpstr>
      <vt:lpstr>PowerPoint Presentation</vt:lpstr>
      <vt:lpstr>Self-Compassion Work</vt:lpstr>
      <vt:lpstr>Parts work</vt:lpstr>
      <vt:lpstr>Qualities of Self Leadership: 8 C’s of  and the 5 P’s of IFS</vt:lpstr>
      <vt:lpstr>PowerPoint Presentation</vt:lpstr>
      <vt:lpstr>Aligning with Protective Parts</vt:lpstr>
      <vt:lpstr>Working with dependent parts (child parts)</vt:lpstr>
      <vt:lpstr>Other concepts</vt:lpstr>
      <vt:lpstr>Working with anger </vt:lpstr>
      <vt:lpstr>Secondary Gains</vt:lpstr>
      <vt:lpstr>STAGE TWO</vt:lpstr>
      <vt:lpstr>Stage Two Goals and Objectives:</vt:lpstr>
      <vt:lpstr>Processing Traumatic Material</vt:lpstr>
      <vt:lpstr>Stage two interventions</vt:lpstr>
      <vt:lpstr>Readiness factors for trauma processing; things to consider</vt:lpstr>
      <vt:lpstr>Helpful interweaves for trauma processing</vt:lpstr>
      <vt:lpstr>Where do you feel stuck in processing with clients?</vt:lpstr>
      <vt:lpstr>Stage Three</vt:lpstr>
      <vt:lpstr>Stage three goals and objectives:</vt:lpstr>
      <vt:lpstr>Trauma Related Grief</vt:lpstr>
      <vt:lpstr>PowerPoint Presentation</vt:lpstr>
      <vt:lpstr>The difficult practice of new boundaries and behaviors</vt:lpstr>
      <vt:lpstr>Improving Relational Health </vt:lpstr>
      <vt:lpstr>Value work</vt:lpstr>
      <vt:lpstr>Strategies to create meaning</vt:lpstr>
      <vt:lpstr>Transgenerational Healing</vt:lpstr>
      <vt:lpstr>PowerPoint Presentation</vt:lpstr>
      <vt:lpstr>Final Thoughts</vt:lpstr>
      <vt:lpstr>“Somewhere between internalizing the ethic of martyrdom and ignoring ongoing crisis lies the balance we must find in order to sustain our work.” </vt:lpstr>
      <vt:lpstr>Thank you!</vt:lpstr>
      <vt:lpstr>References</vt:lpstr>
      <vt:lpstr>References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Elizabeth Clark</dc:creator>
  <cp:lastModifiedBy>Elizabeth Clark</cp:lastModifiedBy>
  <cp:revision>76</cp:revision>
  <dcterms:created xsi:type="dcterms:W3CDTF">2024-10-22T14:41:38Z</dcterms:created>
  <dcterms:modified xsi:type="dcterms:W3CDTF">2026-06-15T13:20:37Z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